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19" r:id="rId2"/>
    <p:sldId id="420" r:id="rId3"/>
    <p:sldId id="430" r:id="rId4"/>
    <p:sldId id="460" r:id="rId5"/>
    <p:sldId id="462" r:id="rId6"/>
    <p:sldId id="463" r:id="rId7"/>
    <p:sldId id="261" r:id="rId8"/>
    <p:sldId id="446" r:id="rId9"/>
    <p:sldId id="465" r:id="rId10"/>
    <p:sldId id="447" r:id="rId11"/>
    <p:sldId id="448" r:id="rId12"/>
    <p:sldId id="449" r:id="rId13"/>
    <p:sldId id="451" r:id="rId14"/>
    <p:sldId id="285" r:id="rId15"/>
    <p:sldId id="301" r:id="rId16"/>
    <p:sldId id="302" r:id="rId17"/>
    <p:sldId id="303" r:id="rId18"/>
    <p:sldId id="304" r:id="rId19"/>
    <p:sldId id="297" r:id="rId20"/>
    <p:sldId id="298" r:id="rId21"/>
    <p:sldId id="305" r:id="rId22"/>
    <p:sldId id="306" r:id="rId23"/>
    <p:sldId id="307" r:id="rId24"/>
    <p:sldId id="308" r:id="rId25"/>
    <p:sldId id="299" r:id="rId26"/>
    <p:sldId id="310" r:id="rId27"/>
    <p:sldId id="309" r:id="rId28"/>
    <p:sldId id="311" r:id="rId29"/>
    <p:sldId id="312" r:id="rId30"/>
    <p:sldId id="313" r:id="rId31"/>
    <p:sldId id="421" r:id="rId32"/>
    <p:sldId id="422" r:id="rId33"/>
    <p:sldId id="423" r:id="rId34"/>
    <p:sldId id="424" r:id="rId35"/>
    <p:sldId id="425" r:id="rId36"/>
    <p:sldId id="426"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AAAA3666-C3BC-40A0-950E-30B50AD4851A}">
          <p14:sldIdLst>
            <p14:sldId id="419"/>
            <p14:sldId id="420"/>
            <p14:sldId id="430"/>
            <p14:sldId id="460"/>
            <p14:sldId id="462"/>
            <p14:sldId id="463"/>
            <p14:sldId id="261"/>
            <p14:sldId id="446"/>
            <p14:sldId id="465"/>
            <p14:sldId id="447"/>
            <p14:sldId id="448"/>
            <p14:sldId id="449"/>
            <p14:sldId id="451"/>
            <p14:sldId id="285"/>
            <p14:sldId id="301"/>
            <p14:sldId id="302"/>
            <p14:sldId id="303"/>
            <p14:sldId id="304"/>
            <p14:sldId id="297"/>
            <p14:sldId id="298"/>
            <p14:sldId id="305"/>
            <p14:sldId id="306"/>
            <p14:sldId id="307"/>
            <p14:sldId id="308"/>
            <p14:sldId id="299"/>
            <p14:sldId id="310"/>
            <p14:sldId id="309"/>
            <p14:sldId id="311"/>
            <p14:sldId id="312"/>
            <p14:sldId id="313"/>
            <p14:sldId id="421"/>
            <p14:sldId id="422"/>
            <p14:sldId id="423"/>
            <p14:sldId id="424"/>
            <p14:sldId id="425"/>
            <p14:sldId id="4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98" d="100"/>
          <a:sy n="98"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transplant\&#12487;&#12540;&#12479;&#25552;&#20379;&#20381;&#38972;\&#24179;&#37326;&#20808;&#29983;&#20381;&#38972;\&#24179;&#37326;&#20808;&#29983;2024&#24180;&#20381;&#38972;\&#24179;&#37326;&#20808;&#29983;graph&#28310;&#20633;2024073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20840;&#22269;&#12487;&#12540;&#12479;graph&#28310;&#20633;20240731.xlsx" TargetMode="Externa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file:///E:\transplant\&#12487;&#12540;&#12479;&#25552;&#20379;&#20381;&#38972;\&#24179;&#37326;&#20808;&#29983;&#20381;&#38972;\&#24179;&#37326;&#20808;&#29983;2024&#24180;&#20381;&#38972;\&#24179;&#37326;&#20808;&#29983;&#20840;&#22269;&#12487;&#12540;&#12479;graph&#28310;&#20633;2024073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3" Type="http://schemas.openxmlformats.org/officeDocument/2006/relationships/oleObject" Target="file:///E:\transplant\&#12487;&#12540;&#12479;&#25552;&#20379;&#20381;&#38972;\&#24179;&#37326;&#20808;&#29983;&#20381;&#38972;\&#24179;&#37326;&#20808;&#29983;2024&#24180;&#20381;&#38972;\&#24179;&#37326;&#20808;&#29983;&#20840;&#22269;&#12487;&#12540;&#12479;graph&#28310;&#20633;202407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graph&#28310;&#20633;2024073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20840;&#22269;&#12487;&#12540;&#12479;graph&#28310;&#20633;2024073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transplant\&#12487;&#12540;&#12479;&#25552;&#20379;&#20381;&#38972;\&#24179;&#37326;&#20808;&#29983;&#20381;&#38972;\&#24179;&#37326;&#20808;&#29983;2024&#24180;&#20381;&#38972;\&#24179;&#37326;&#20808;&#29983;&#20840;&#22269;&#12487;&#12540;&#12479;graph&#28310;&#20633;2024073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症例数!$A$2</c:f>
              <c:strCache>
                <c:ptCount val="1"/>
                <c:pt idx="0">
                  <c:v>生体腎</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症例数!$B$2:$K$2</c:f>
              <c:numCache>
                <c:formatCode>General</c:formatCode>
                <c:ptCount val="10"/>
                <c:pt idx="0">
                  <c:v>77</c:v>
                </c:pt>
                <c:pt idx="1">
                  <c:v>61</c:v>
                </c:pt>
                <c:pt idx="2">
                  <c:v>64</c:v>
                </c:pt>
                <c:pt idx="3">
                  <c:v>85</c:v>
                </c:pt>
                <c:pt idx="4">
                  <c:v>85</c:v>
                </c:pt>
                <c:pt idx="5">
                  <c:v>98</c:v>
                </c:pt>
                <c:pt idx="6">
                  <c:v>94</c:v>
                </c:pt>
                <c:pt idx="7">
                  <c:v>94</c:v>
                </c:pt>
                <c:pt idx="8">
                  <c:v>91</c:v>
                </c:pt>
                <c:pt idx="9">
                  <c:v>94</c:v>
                </c:pt>
              </c:numCache>
            </c:numRef>
          </c:val>
          <c:extLst>
            <c:ext xmlns:c16="http://schemas.microsoft.com/office/drawing/2014/chart" uri="{C3380CC4-5D6E-409C-BE32-E72D297353CC}">
              <c16:uniqueId val="{00000000-EF3C-449D-8B11-E607366B8E25}"/>
            </c:ext>
          </c:extLst>
        </c:ser>
        <c:ser>
          <c:idx val="1"/>
          <c:order val="1"/>
          <c:tx>
            <c:strRef>
              <c:f>症例数!$A$3</c:f>
              <c:strCache>
                <c:ptCount val="1"/>
                <c:pt idx="0">
                  <c:v>献腎（心停止）</c:v>
                </c:pt>
              </c:strCache>
            </c:strRef>
          </c:tx>
          <c:spPr>
            <a:solidFill>
              <a:srgbClr val="FFFF6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症例数!$B$3:$K$3</c:f>
              <c:numCache>
                <c:formatCode>General</c:formatCode>
                <c:ptCount val="10"/>
                <c:pt idx="0">
                  <c:v>2</c:v>
                </c:pt>
                <c:pt idx="1">
                  <c:v>6</c:v>
                </c:pt>
                <c:pt idx="2">
                  <c:v>0</c:v>
                </c:pt>
                <c:pt idx="3">
                  <c:v>0</c:v>
                </c:pt>
                <c:pt idx="4">
                  <c:v>0</c:v>
                </c:pt>
                <c:pt idx="5">
                  <c:v>0</c:v>
                </c:pt>
                <c:pt idx="6">
                  <c:v>1</c:v>
                </c:pt>
                <c:pt idx="7">
                  <c:v>0</c:v>
                </c:pt>
                <c:pt idx="8">
                  <c:v>0</c:v>
                </c:pt>
                <c:pt idx="9">
                  <c:v>0</c:v>
                </c:pt>
              </c:numCache>
            </c:numRef>
          </c:val>
          <c:extLst>
            <c:ext xmlns:c16="http://schemas.microsoft.com/office/drawing/2014/chart" uri="{C3380CC4-5D6E-409C-BE32-E72D297353CC}">
              <c16:uniqueId val="{00000001-EF3C-449D-8B11-E607366B8E25}"/>
            </c:ext>
          </c:extLst>
        </c:ser>
        <c:ser>
          <c:idx val="2"/>
          <c:order val="2"/>
          <c:tx>
            <c:strRef>
              <c:f>症例数!$A$4</c:f>
              <c:strCache>
                <c:ptCount val="1"/>
                <c:pt idx="0">
                  <c:v>献腎（脳死）</c:v>
                </c:pt>
              </c:strCache>
            </c:strRef>
          </c:tx>
          <c:spPr>
            <a:solidFill>
              <a:srgbClr val="00CC66"/>
            </a:solidFill>
            <a:ln>
              <a:noFill/>
            </a:ln>
            <a:effectLst/>
          </c:spPr>
          <c:invertIfNegative val="0"/>
          <c:dLbls>
            <c:dLbl>
              <c:idx val="0"/>
              <c:layout>
                <c:manualLayout>
                  <c:x val="-2.9151949140637399E-3"/>
                  <c:y val="-3.5785073800173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C-449D-8B11-E607366B8E25}"/>
                </c:ext>
              </c:extLst>
            </c:dLbl>
            <c:dLbl>
              <c:idx val="2"/>
              <c:layout>
                <c:manualLayout>
                  <c:x val="0"/>
                  <c:y val="-2.8116843700136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C-449D-8B11-E607366B8E25}"/>
                </c:ext>
              </c:extLst>
            </c:dLbl>
            <c:dLbl>
              <c:idx val="3"/>
              <c:layout>
                <c:manualLayout>
                  <c:x val="0"/>
                  <c:y val="-3.0672920400148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C-449D-8B11-E607366B8E25}"/>
                </c:ext>
              </c:extLst>
            </c:dLbl>
            <c:dLbl>
              <c:idx val="4"/>
              <c:layout>
                <c:manualLayout>
                  <c:x val="4.3728497568221916E-3"/>
                  <c:y val="-3.8341049867245021E-2"/>
                </c:manualLayout>
              </c:layout>
              <c:showLegendKey val="0"/>
              <c:showVal val="1"/>
              <c:showCatName val="0"/>
              <c:showSerName val="0"/>
              <c:showPercent val="0"/>
              <c:showBubbleSize val="0"/>
              <c:extLst>
                <c:ext xmlns:c15="http://schemas.microsoft.com/office/drawing/2012/chart" uri="{CE6537A1-D6FC-4f65-9D91-7224C49458BB}">
                  <c15:layout>
                    <c:manualLayout>
                      <c:w val="2.2060680126450592E-2"/>
                      <c:h val="9.3079633663892408E-2"/>
                    </c:manualLayout>
                  </c15:layout>
                </c:ext>
                <c:ext xmlns:c16="http://schemas.microsoft.com/office/drawing/2014/chart" uri="{C3380CC4-5D6E-409C-BE32-E72D297353CC}">
                  <c16:uniqueId val="{00000006-EF3C-449D-8B11-E607366B8E25}"/>
                </c:ext>
              </c:extLst>
            </c:dLbl>
            <c:dLbl>
              <c:idx val="5"/>
              <c:layout>
                <c:manualLayout>
                  <c:x val="2.9151949140636731E-3"/>
                  <c:y val="-1.7892536900086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C-449D-8B11-E607366B8E25}"/>
                </c:ext>
              </c:extLst>
            </c:dLbl>
            <c:dLbl>
              <c:idx val="6"/>
              <c:layout>
                <c:manualLayout>
                  <c:x val="1.4575974570317563E-3"/>
                  <c:y val="-2.5560767000124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3C-449D-8B11-E607366B8E25}"/>
                </c:ext>
              </c:extLst>
            </c:dLbl>
            <c:dLbl>
              <c:idx val="7"/>
              <c:layout>
                <c:manualLayout>
                  <c:x val="0"/>
                  <c:y val="-3.5785073800173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3C-449D-8B11-E607366B8E25}"/>
                </c:ext>
              </c:extLst>
            </c:dLbl>
            <c:dLbl>
              <c:idx val="8"/>
              <c:layout>
                <c:manualLayout>
                  <c:x val="5.830389828127453E-3"/>
                  <c:y val="-3.8341150500185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3C-449D-8B11-E607366B8E25}"/>
                </c:ext>
              </c:extLst>
            </c:dLbl>
            <c:dLbl>
              <c:idx val="9"/>
              <c:layout>
                <c:manualLayout>
                  <c:x val="4.3727923710955895E-3"/>
                  <c:y val="-3.0672920400148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3C-449D-8B11-E607366B8E25}"/>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症例数!$B$1:$K$1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症例数!$B$4:$K$4</c:f>
              <c:numCache>
                <c:formatCode>General</c:formatCode>
                <c:ptCount val="10"/>
                <c:pt idx="0">
                  <c:v>4</c:v>
                </c:pt>
                <c:pt idx="1">
                  <c:v>9</c:v>
                </c:pt>
                <c:pt idx="2">
                  <c:v>7</c:v>
                </c:pt>
                <c:pt idx="3">
                  <c:v>6</c:v>
                </c:pt>
                <c:pt idx="4">
                  <c:v>0</c:v>
                </c:pt>
                <c:pt idx="5">
                  <c:v>8</c:v>
                </c:pt>
                <c:pt idx="6">
                  <c:v>4</c:v>
                </c:pt>
                <c:pt idx="7">
                  <c:v>3</c:v>
                </c:pt>
                <c:pt idx="8">
                  <c:v>4</c:v>
                </c:pt>
                <c:pt idx="9">
                  <c:v>4</c:v>
                </c:pt>
              </c:numCache>
            </c:numRef>
          </c:val>
          <c:extLst>
            <c:ext xmlns:c16="http://schemas.microsoft.com/office/drawing/2014/chart" uri="{C3380CC4-5D6E-409C-BE32-E72D297353CC}">
              <c16:uniqueId val="{00000002-EF3C-449D-8B11-E607366B8E25}"/>
            </c:ext>
          </c:extLst>
        </c:ser>
        <c:dLbls>
          <c:showLegendKey val="0"/>
          <c:showVal val="0"/>
          <c:showCatName val="0"/>
          <c:showSerName val="0"/>
          <c:showPercent val="0"/>
          <c:showBubbleSize val="0"/>
        </c:dLbls>
        <c:gapWidth val="150"/>
        <c:overlap val="100"/>
        <c:axId val="446012456"/>
        <c:axId val="446017376"/>
      </c:barChart>
      <c:catAx>
        <c:axId val="446012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46017376"/>
        <c:crosses val="autoZero"/>
        <c:auto val="1"/>
        <c:lblAlgn val="ctr"/>
        <c:lblOffset val="100"/>
        <c:noMultiLvlLbl val="0"/>
      </c:catAx>
      <c:valAx>
        <c:axId val="44601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46012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その他!$A$14</c:f>
              <c:strCache>
                <c:ptCount val="1"/>
                <c:pt idx="0">
                  <c:v>親</c:v>
                </c:pt>
              </c:strCache>
            </c:strRef>
          </c:tx>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その他!$B$14:$K$14</c:f>
              <c:numCache>
                <c:formatCode>General</c:formatCode>
                <c:ptCount val="10"/>
                <c:pt idx="0">
                  <c:v>22</c:v>
                </c:pt>
                <c:pt idx="1">
                  <c:v>18</c:v>
                </c:pt>
                <c:pt idx="2">
                  <c:v>20</c:v>
                </c:pt>
                <c:pt idx="3">
                  <c:v>24</c:v>
                </c:pt>
                <c:pt idx="4">
                  <c:v>37</c:v>
                </c:pt>
                <c:pt idx="5">
                  <c:v>25</c:v>
                </c:pt>
                <c:pt idx="6">
                  <c:v>36</c:v>
                </c:pt>
                <c:pt idx="7">
                  <c:v>24</c:v>
                </c:pt>
                <c:pt idx="8">
                  <c:v>26</c:v>
                </c:pt>
                <c:pt idx="9">
                  <c:v>35</c:v>
                </c:pt>
              </c:numCache>
            </c:numRef>
          </c:val>
          <c:extLst>
            <c:ext xmlns:c16="http://schemas.microsoft.com/office/drawing/2014/chart" uri="{C3380CC4-5D6E-409C-BE32-E72D297353CC}">
              <c16:uniqueId val="{00000000-4E91-4F7C-A76E-FE61730547F6}"/>
            </c:ext>
          </c:extLst>
        </c:ser>
        <c:ser>
          <c:idx val="1"/>
          <c:order val="1"/>
          <c:tx>
            <c:strRef>
              <c:f>その他!$A$15</c:f>
              <c:strCache>
                <c:ptCount val="1"/>
                <c:pt idx="0">
                  <c:v>兄弟・姉妹</c:v>
                </c:pt>
              </c:strCache>
            </c:strRef>
          </c:tx>
          <c:spPr>
            <a:solidFill>
              <a:srgbClr val="FF6699"/>
            </a:solidFill>
          </c:spPr>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その他!$B$15:$K$15</c:f>
              <c:numCache>
                <c:formatCode>General</c:formatCode>
                <c:ptCount val="10"/>
                <c:pt idx="0">
                  <c:v>13</c:v>
                </c:pt>
                <c:pt idx="1">
                  <c:v>7</c:v>
                </c:pt>
                <c:pt idx="2">
                  <c:v>5</c:v>
                </c:pt>
                <c:pt idx="3">
                  <c:v>6</c:v>
                </c:pt>
                <c:pt idx="4">
                  <c:v>8</c:v>
                </c:pt>
                <c:pt idx="5">
                  <c:v>16</c:v>
                </c:pt>
                <c:pt idx="6">
                  <c:v>14</c:v>
                </c:pt>
                <c:pt idx="7">
                  <c:v>6</c:v>
                </c:pt>
                <c:pt idx="8">
                  <c:v>9</c:v>
                </c:pt>
                <c:pt idx="9">
                  <c:v>9</c:v>
                </c:pt>
              </c:numCache>
            </c:numRef>
          </c:val>
          <c:extLst>
            <c:ext xmlns:c16="http://schemas.microsoft.com/office/drawing/2014/chart" uri="{C3380CC4-5D6E-409C-BE32-E72D297353CC}">
              <c16:uniqueId val="{00000001-4E91-4F7C-A76E-FE61730547F6}"/>
            </c:ext>
          </c:extLst>
        </c:ser>
        <c:ser>
          <c:idx val="2"/>
          <c:order val="2"/>
          <c:tx>
            <c:strRef>
              <c:f>その他!$A$16</c:f>
              <c:strCache>
                <c:ptCount val="1"/>
                <c:pt idx="0">
                  <c:v>一卵性双生児</c:v>
                </c:pt>
              </c:strCache>
            </c:strRef>
          </c:tx>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その他!$B$16:$K$16</c:f>
              <c:numCache>
                <c:formatCode>General</c:formatCode>
                <c:ptCount val="10"/>
                <c:pt idx="0">
                  <c:v>0</c:v>
                </c:pt>
                <c:pt idx="1">
                  <c:v>0</c:v>
                </c:pt>
                <c:pt idx="2">
                  <c:v>0</c:v>
                </c:pt>
                <c:pt idx="3">
                  <c:v>0</c:v>
                </c:pt>
                <c:pt idx="4">
                  <c:v>0</c:v>
                </c:pt>
                <c:pt idx="5">
                  <c:v>0</c:v>
                </c:pt>
                <c:pt idx="6">
                  <c:v>1</c:v>
                </c:pt>
                <c:pt idx="7">
                  <c:v>0</c:v>
                </c:pt>
                <c:pt idx="8">
                  <c:v>0</c:v>
                </c:pt>
                <c:pt idx="9">
                  <c:v>0</c:v>
                </c:pt>
              </c:numCache>
            </c:numRef>
          </c:val>
          <c:extLst>
            <c:ext xmlns:c16="http://schemas.microsoft.com/office/drawing/2014/chart" uri="{C3380CC4-5D6E-409C-BE32-E72D297353CC}">
              <c16:uniqueId val="{00000002-4E91-4F7C-A76E-FE61730547F6}"/>
            </c:ext>
          </c:extLst>
        </c:ser>
        <c:ser>
          <c:idx val="3"/>
          <c:order val="3"/>
          <c:tx>
            <c:strRef>
              <c:f>その他!$A$17</c:f>
              <c:strCache>
                <c:ptCount val="1"/>
                <c:pt idx="0">
                  <c:v>実子</c:v>
                </c:pt>
              </c:strCache>
            </c:strRef>
          </c:tx>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その他!$B$17:$K$17</c:f>
              <c:numCache>
                <c:formatCode>General</c:formatCode>
                <c:ptCount val="10"/>
                <c:pt idx="0">
                  <c:v>2</c:v>
                </c:pt>
                <c:pt idx="1">
                  <c:v>1</c:v>
                </c:pt>
                <c:pt idx="2">
                  <c:v>1</c:v>
                </c:pt>
                <c:pt idx="3">
                  <c:v>1</c:v>
                </c:pt>
                <c:pt idx="4">
                  <c:v>1</c:v>
                </c:pt>
                <c:pt idx="5">
                  <c:v>1</c:v>
                </c:pt>
                <c:pt idx="6">
                  <c:v>0</c:v>
                </c:pt>
                <c:pt idx="7">
                  <c:v>2</c:v>
                </c:pt>
                <c:pt idx="8">
                  <c:v>1</c:v>
                </c:pt>
                <c:pt idx="9">
                  <c:v>1</c:v>
                </c:pt>
              </c:numCache>
            </c:numRef>
          </c:val>
          <c:extLst>
            <c:ext xmlns:c16="http://schemas.microsoft.com/office/drawing/2014/chart" uri="{C3380CC4-5D6E-409C-BE32-E72D297353CC}">
              <c16:uniqueId val="{00000003-4E91-4F7C-A76E-FE61730547F6}"/>
            </c:ext>
          </c:extLst>
        </c:ser>
        <c:ser>
          <c:idx val="4"/>
          <c:order val="4"/>
          <c:tx>
            <c:strRef>
              <c:f>その他!$A$18</c:f>
              <c:strCache>
                <c:ptCount val="1"/>
                <c:pt idx="0">
                  <c:v>祖父母</c:v>
                </c:pt>
              </c:strCache>
            </c:strRef>
          </c:tx>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その他!$B$18:$K$18</c:f>
              <c:numCache>
                <c:formatCode>General</c:formatCode>
                <c:ptCount val="10"/>
                <c:pt idx="0">
                  <c:v>0</c:v>
                </c:pt>
                <c:pt idx="1">
                  <c:v>0</c:v>
                </c:pt>
                <c:pt idx="2">
                  <c:v>0</c:v>
                </c:pt>
                <c:pt idx="3">
                  <c:v>2</c:v>
                </c:pt>
                <c:pt idx="4">
                  <c:v>1</c:v>
                </c:pt>
                <c:pt idx="5">
                  <c:v>2</c:v>
                </c:pt>
                <c:pt idx="6">
                  <c:v>2</c:v>
                </c:pt>
                <c:pt idx="7">
                  <c:v>0</c:v>
                </c:pt>
                <c:pt idx="8">
                  <c:v>3</c:v>
                </c:pt>
                <c:pt idx="9">
                  <c:v>2</c:v>
                </c:pt>
              </c:numCache>
            </c:numRef>
          </c:val>
          <c:extLst>
            <c:ext xmlns:c16="http://schemas.microsoft.com/office/drawing/2014/chart" uri="{C3380CC4-5D6E-409C-BE32-E72D297353CC}">
              <c16:uniqueId val="{00000004-4E91-4F7C-A76E-FE61730547F6}"/>
            </c:ext>
          </c:extLst>
        </c:ser>
        <c:ser>
          <c:idx val="5"/>
          <c:order val="5"/>
          <c:tx>
            <c:strRef>
              <c:f>その他!$A$19</c:f>
              <c:strCache>
                <c:ptCount val="1"/>
                <c:pt idx="0">
                  <c:v>叔父・叔母</c:v>
                </c:pt>
              </c:strCache>
            </c:strRef>
          </c:tx>
          <c:spPr>
            <a:solidFill>
              <a:srgbClr val="FFC000"/>
            </a:solidFill>
          </c:spPr>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その他!$B$19:$K$19</c:f>
              <c:numCache>
                <c:formatCode>General</c:formatCode>
                <c:ptCount val="10"/>
                <c:pt idx="0">
                  <c:v>0</c:v>
                </c:pt>
                <c:pt idx="1">
                  <c:v>0</c:v>
                </c:pt>
                <c:pt idx="2">
                  <c:v>1</c:v>
                </c:pt>
                <c:pt idx="3">
                  <c:v>0</c:v>
                </c:pt>
                <c:pt idx="4">
                  <c:v>1</c:v>
                </c:pt>
                <c:pt idx="5">
                  <c:v>0</c:v>
                </c:pt>
                <c:pt idx="6">
                  <c:v>0</c:v>
                </c:pt>
                <c:pt idx="7">
                  <c:v>1</c:v>
                </c:pt>
                <c:pt idx="8">
                  <c:v>0</c:v>
                </c:pt>
                <c:pt idx="9">
                  <c:v>1</c:v>
                </c:pt>
              </c:numCache>
            </c:numRef>
          </c:val>
          <c:extLst>
            <c:ext xmlns:c16="http://schemas.microsoft.com/office/drawing/2014/chart" uri="{C3380CC4-5D6E-409C-BE32-E72D297353CC}">
              <c16:uniqueId val="{00000005-4E91-4F7C-A76E-FE61730547F6}"/>
            </c:ext>
          </c:extLst>
        </c:ser>
        <c:ser>
          <c:idx val="6"/>
          <c:order val="6"/>
          <c:tx>
            <c:strRef>
              <c:f>その他!$A$20</c:f>
              <c:strCache>
                <c:ptCount val="1"/>
                <c:pt idx="0">
                  <c:v>血縁その他</c:v>
                </c:pt>
              </c:strCache>
            </c:strRef>
          </c:tx>
          <c:spPr>
            <a:solidFill>
              <a:srgbClr val="FFFF00"/>
            </a:solidFill>
          </c:spPr>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その他!$B$20:$K$20</c:f>
              <c:numCache>
                <c:formatCode>General</c:formatCode>
                <c:ptCount val="10"/>
                <c:pt idx="0">
                  <c:v>0</c:v>
                </c:pt>
                <c:pt idx="1">
                  <c:v>0</c:v>
                </c:pt>
                <c:pt idx="2">
                  <c:v>1</c:v>
                </c:pt>
                <c:pt idx="3">
                  <c:v>0</c:v>
                </c:pt>
                <c:pt idx="4">
                  <c:v>0</c:v>
                </c:pt>
                <c:pt idx="5">
                  <c:v>1</c:v>
                </c:pt>
                <c:pt idx="6">
                  <c:v>0</c:v>
                </c:pt>
                <c:pt idx="7">
                  <c:v>0</c:v>
                </c:pt>
                <c:pt idx="8">
                  <c:v>0</c:v>
                </c:pt>
                <c:pt idx="9">
                  <c:v>0</c:v>
                </c:pt>
              </c:numCache>
            </c:numRef>
          </c:val>
          <c:extLst>
            <c:ext xmlns:c16="http://schemas.microsoft.com/office/drawing/2014/chart" uri="{C3380CC4-5D6E-409C-BE32-E72D297353CC}">
              <c16:uniqueId val="{00000006-4E91-4F7C-A76E-FE61730547F6}"/>
            </c:ext>
          </c:extLst>
        </c:ser>
        <c:ser>
          <c:idx val="7"/>
          <c:order val="7"/>
          <c:tx>
            <c:strRef>
              <c:f>その他!$A$21</c:f>
              <c:strCache>
                <c:ptCount val="1"/>
                <c:pt idx="0">
                  <c:v>非血縁夫婦</c:v>
                </c:pt>
              </c:strCache>
            </c:strRef>
          </c:tx>
          <c:spPr>
            <a:solidFill>
              <a:srgbClr val="92D050"/>
            </a:solidFill>
          </c:spPr>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その他!$B$21:$K$21</c:f>
              <c:numCache>
                <c:formatCode>General</c:formatCode>
                <c:ptCount val="10"/>
                <c:pt idx="0">
                  <c:v>38</c:v>
                </c:pt>
                <c:pt idx="1">
                  <c:v>35</c:v>
                </c:pt>
                <c:pt idx="2">
                  <c:v>32</c:v>
                </c:pt>
                <c:pt idx="3">
                  <c:v>50</c:v>
                </c:pt>
                <c:pt idx="4">
                  <c:v>37</c:v>
                </c:pt>
                <c:pt idx="5">
                  <c:v>51</c:v>
                </c:pt>
                <c:pt idx="6">
                  <c:v>41</c:v>
                </c:pt>
                <c:pt idx="7">
                  <c:v>60</c:v>
                </c:pt>
                <c:pt idx="8">
                  <c:v>50</c:v>
                </c:pt>
                <c:pt idx="9">
                  <c:v>44</c:v>
                </c:pt>
              </c:numCache>
            </c:numRef>
          </c:val>
          <c:extLst>
            <c:ext xmlns:c16="http://schemas.microsoft.com/office/drawing/2014/chart" uri="{C3380CC4-5D6E-409C-BE32-E72D297353CC}">
              <c16:uniqueId val="{00000007-4E91-4F7C-A76E-FE61730547F6}"/>
            </c:ext>
          </c:extLst>
        </c:ser>
        <c:ser>
          <c:idx val="8"/>
          <c:order val="8"/>
          <c:tx>
            <c:strRef>
              <c:f>その他!$A$22</c:f>
              <c:strCache>
                <c:ptCount val="1"/>
                <c:pt idx="0">
                  <c:v>その他の非血縁</c:v>
                </c:pt>
              </c:strCache>
            </c:strRef>
          </c:tx>
          <c:spPr>
            <a:solidFill>
              <a:schemeClr val="accent3">
                <a:lumMod val="20000"/>
                <a:lumOff val="80000"/>
              </a:schemeClr>
            </a:solidFill>
          </c:spPr>
          <c:invertIfNegative val="0"/>
          <c:cat>
            <c:numRef>
              <c:f>その他!$B$13:$K$13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その他!$B$22:$K$22</c:f>
              <c:numCache>
                <c:formatCode>General</c:formatCode>
                <c:ptCount val="10"/>
                <c:pt idx="0">
                  <c:v>1</c:v>
                </c:pt>
                <c:pt idx="1">
                  <c:v>0</c:v>
                </c:pt>
                <c:pt idx="2">
                  <c:v>0</c:v>
                </c:pt>
                <c:pt idx="3">
                  <c:v>2</c:v>
                </c:pt>
                <c:pt idx="4">
                  <c:v>0</c:v>
                </c:pt>
                <c:pt idx="5">
                  <c:v>2</c:v>
                </c:pt>
                <c:pt idx="6">
                  <c:v>0</c:v>
                </c:pt>
                <c:pt idx="7">
                  <c:v>1</c:v>
                </c:pt>
                <c:pt idx="8">
                  <c:v>2</c:v>
                </c:pt>
                <c:pt idx="9">
                  <c:v>2</c:v>
                </c:pt>
              </c:numCache>
            </c:numRef>
          </c:val>
          <c:extLst>
            <c:ext xmlns:c16="http://schemas.microsoft.com/office/drawing/2014/chart" uri="{C3380CC4-5D6E-409C-BE32-E72D297353CC}">
              <c16:uniqueId val="{00000008-4E91-4F7C-A76E-FE61730547F6}"/>
            </c:ext>
          </c:extLst>
        </c:ser>
        <c:dLbls>
          <c:showLegendKey val="0"/>
          <c:showVal val="0"/>
          <c:showCatName val="0"/>
          <c:showSerName val="0"/>
          <c:showPercent val="0"/>
          <c:showBubbleSize val="0"/>
        </c:dLbls>
        <c:gapWidth val="150"/>
        <c:overlap val="100"/>
        <c:axId val="1082840160"/>
        <c:axId val="1082841792"/>
      </c:barChart>
      <c:catAx>
        <c:axId val="1082840160"/>
        <c:scaling>
          <c:orientation val="minMax"/>
        </c:scaling>
        <c:delete val="0"/>
        <c:axPos val="b"/>
        <c:numFmt formatCode="General" sourceLinked="1"/>
        <c:majorTickMark val="out"/>
        <c:minorTickMark val="none"/>
        <c:tickLblPos val="nextTo"/>
        <c:crossAx val="1082841792"/>
        <c:crosses val="autoZero"/>
        <c:auto val="1"/>
        <c:lblAlgn val="ctr"/>
        <c:lblOffset val="100"/>
        <c:noMultiLvlLbl val="0"/>
      </c:catAx>
      <c:valAx>
        <c:axId val="1082841792"/>
        <c:scaling>
          <c:orientation val="minMax"/>
        </c:scaling>
        <c:delete val="0"/>
        <c:axPos val="l"/>
        <c:majorGridlines/>
        <c:numFmt formatCode="0%" sourceLinked="1"/>
        <c:majorTickMark val="out"/>
        <c:minorTickMark val="none"/>
        <c:tickLblPos val="nextTo"/>
        <c:crossAx val="1082840160"/>
        <c:crosses val="autoZero"/>
        <c:crossBetween val="between"/>
      </c:valAx>
    </c:plotArea>
    <c:legend>
      <c:legendPos val="r"/>
      <c:legendEntry>
        <c:idx val="6"/>
        <c:txPr>
          <a:bodyPr/>
          <a:lstStyle/>
          <a:p>
            <a:pPr>
              <a:defRPr baseline="0">
                <a:ea typeface="ＭＳ ゴシック" panose="020B0609070205080204" pitchFamily="49" charset="-128"/>
              </a:defRPr>
            </a:pPr>
            <a:endParaRPr lang="ja-JP"/>
          </a:p>
        </c:txPr>
      </c:legendEntry>
      <c:overlay val="0"/>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その他!$A$28</c:f>
              <c:strCache>
                <c:ptCount val="1"/>
                <c:pt idx="0">
                  <c:v>ABO適合一致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その他!$B$27:$K$27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その他!$B$28:$K$28</c:f>
              <c:numCache>
                <c:formatCode>General</c:formatCode>
                <c:ptCount val="10"/>
                <c:pt idx="0">
                  <c:v>35</c:v>
                </c:pt>
                <c:pt idx="1">
                  <c:v>25</c:v>
                </c:pt>
                <c:pt idx="2">
                  <c:v>28</c:v>
                </c:pt>
                <c:pt idx="3">
                  <c:v>32</c:v>
                </c:pt>
                <c:pt idx="4">
                  <c:v>37</c:v>
                </c:pt>
                <c:pt idx="5">
                  <c:v>41</c:v>
                </c:pt>
                <c:pt idx="6">
                  <c:v>44</c:v>
                </c:pt>
                <c:pt idx="7">
                  <c:v>33</c:v>
                </c:pt>
                <c:pt idx="8">
                  <c:v>43</c:v>
                </c:pt>
                <c:pt idx="9">
                  <c:v>43</c:v>
                </c:pt>
              </c:numCache>
            </c:numRef>
          </c:val>
          <c:extLst>
            <c:ext xmlns:c16="http://schemas.microsoft.com/office/drawing/2014/chart" uri="{C3380CC4-5D6E-409C-BE32-E72D297353CC}">
              <c16:uniqueId val="{00000000-43D6-4104-9018-BC82DCD4F9C3}"/>
            </c:ext>
          </c:extLst>
        </c:ser>
        <c:ser>
          <c:idx val="1"/>
          <c:order val="1"/>
          <c:tx>
            <c:strRef>
              <c:f>その他!$A$29</c:f>
              <c:strCache>
                <c:ptCount val="1"/>
                <c:pt idx="0">
                  <c:v>ABO適合不一致</c:v>
                </c:pt>
              </c:strCache>
            </c:strRef>
          </c:tx>
          <c:spPr>
            <a:solidFill>
              <a:srgbClr val="FF66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その他!$B$27:$K$27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その他!$B$29:$K$29</c:f>
              <c:numCache>
                <c:formatCode>General</c:formatCode>
                <c:ptCount val="10"/>
                <c:pt idx="0">
                  <c:v>15</c:v>
                </c:pt>
                <c:pt idx="1">
                  <c:v>16</c:v>
                </c:pt>
                <c:pt idx="2">
                  <c:v>11</c:v>
                </c:pt>
                <c:pt idx="3">
                  <c:v>20</c:v>
                </c:pt>
                <c:pt idx="4">
                  <c:v>23</c:v>
                </c:pt>
                <c:pt idx="5">
                  <c:v>26</c:v>
                </c:pt>
                <c:pt idx="6">
                  <c:v>21</c:v>
                </c:pt>
                <c:pt idx="7">
                  <c:v>24</c:v>
                </c:pt>
                <c:pt idx="8">
                  <c:v>19</c:v>
                </c:pt>
                <c:pt idx="9">
                  <c:v>22</c:v>
                </c:pt>
              </c:numCache>
            </c:numRef>
          </c:val>
          <c:extLst>
            <c:ext xmlns:c16="http://schemas.microsoft.com/office/drawing/2014/chart" uri="{C3380CC4-5D6E-409C-BE32-E72D297353CC}">
              <c16:uniqueId val="{00000001-43D6-4104-9018-BC82DCD4F9C3}"/>
            </c:ext>
          </c:extLst>
        </c:ser>
        <c:ser>
          <c:idx val="2"/>
          <c:order val="2"/>
          <c:tx>
            <c:strRef>
              <c:f>その他!$A$30</c:f>
              <c:strCache>
                <c:ptCount val="1"/>
                <c:pt idx="0">
                  <c:v>ABO不適合</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その他!$B$27:$K$27</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その他!$B$30:$K$30</c:f>
              <c:numCache>
                <c:formatCode>General</c:formatCode>
                <c:ptCount val="10"/>
                <c:pt idx="0">
                  <c:v>26</c:v>
                </c:pt>
                <c:pt idx="1">
                  <c:v>20</c:v>
                </c:pt>
                <c:pt idx="2">
                  <c:v>23</c:v>
                </c:pt>
                <c:pt idx="3">
                  <c:v>33</c:v>
                </c:pt>
                <c:pt idx="4">
                  <c:v>25</c:v>
                </c:pt>
                <c:pt idx="5">
                  <c:v>31</c:v>
                </c:pt>
                <c:pt idx="6">
                  <c:v>29</c:v>
                </c:pt>
                <c:pt idx="7">
                  <c:v>37</c:v>
                </c:pt>
                <c:pt idx="8">
                  <c:v>29</c:v>
                </c:pt>
                <c:pt idx="9">
                  <c:v>29</c:v>
                </c:pt>
              </c:numCache>
            </c:numRef>
          </c:val>
          <c:extLst>
            <c:ext xmlns:c16="http://schemas.microsoft.com/office/drawing/2014/chart" uri="{C3380CC4-5D6E-409C-BE32-E72D297353CC}">
              <c16:uniqueId val="{00000002-43D6-4104-9018-BC82DCD4F9C3}"/>
            </c:ext>
          </c:extLst>
        </c:ser>
        <c:dLbls>
          <c:showLegendKey val="0"/>
          <c:showVal val="0"/>
          <c:showCatName val="0"/>
          <c:showSerName val="0"/>
          <c:showPercent val="0"/>
          <c:showBubbleSize val="0"/>
        </c:dLbls>
        <c:gapWidth val="150"/>
        <c:overlap val="100"/>
        <c:axId val="1082842336"/>
        <c:axId val="1082845600"/>
      </c:barChart>
      <c:catAx>
        <c:axId val="1082842336"/>
        <c:scaling>
          <c:orientation val="minMax"/>
        </c:scaling>
        <c:delete val="0"/>
        <c:axPos val="b"/>
        <c:numFmt formatCode="General" sourceLinked="1"/>
        <c:majorTickMark val="out"/>
        <c:minorTickMark val="none"/>
        <c:tickLblPos val="nextTo"/>
        <c:crossAx val="1082845600"/>
        <c:crosses val="autoZero"/>
        <c:auto val="1"/>
        <c:lblAlgn val="ctr"/>
        <c:lblOffset val="100"/>
        <c:noMultiLvlLbl val="0"/>
      </c:catAx>
      <c:valAx>
        <c:axId val="1082845600"/>
        <c:scaling>
          <c:orientation val="minMax"/>
        </c:scaling>
        <c:delete val="0"/>
        <c:axPos val="l"/>
        <c:majorGridlines/>
        <c:numFmt formatCode="0%" sourceLinked="1"/>
        <c:majorTickMark val="out"/>
        <c:minorTickMark val="none"/>
        <c:tickLblPos val="nextTo"/>
        <c:crossAx val="1082842336"/>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その他!$A$44</c:f>
              <c:strCache>
                <c:ptCount val="1"/>
                <c:pt idx="0">
                  <c:v>糸球体腎炎</c:v>
                </c:pt>
              </c:strCache>
            </c:strRef>
          </c:tx>
          <c:spPr>
            <a:solidFill>
              <a:srgbClr val="0070C0"/>
            </a:solidFill>
          </c:spPr>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その他!$B$44:$K$44</c:f>
              <c:numCache>
                <c:formatCode>General</c:formatCode>
                <c:ptCount val="10"/>
                <c:pt idx="0">
                  <c:v>31</c:v>
                </c:pt>
                <c:pt idx="1">
                  <c:v>30</c:v>
                </c:pt>
                <c:pt idx="2">
                  <c:v>22</c:v>
                </c:pt>
                <c:pt idx="3">
                  <c:v>41</c:v>
                </c:pt>
                <c:pt idx="4">
                  <c:v>33</c:v>
                </c:pt>
                <c:pt idx="5">
                  <c:v>29</c:v>
                </c:pt>
                <c:pt idx="6">
                  <c:v>41</c:v>
                </c:pt>
                <c:pt idx="7">
                  <c:v>32</c:v>
                </c:pt>
                <c:pt idx="8">
                  <c:v>22</c:v>
                </c:pt>
                <c:pt idx="9">
                  <c:v>26</c:v>
                </c:pt>
              </c:numCache>
            </c:numRef>
          </c:val>
          <c:extLst>
            <c:ext xmlns:c16="http://schemas.microsoft.com/office/drawing/2014/chart" uri="{C3380CC4-5D6E-409C-BE32-E72D297353CC}">
              <c16:uniqueId val="{00000000-CFC7-49A4-AB72-EA0C6AE4715B}"/>
            </c:ext>
          </c:extLst>
        </c:ser>
        <c:ser>
          <c:idx val="2"/>
          <c:order val="1"/>
          <c:tx>
            <c:strRef>
              <c:f>その他!$A$45</c:f>
              <c:strCache>
                <c:ptCount val="1"/>
                <c:pt idx="0">
                  <c:v>間質性腎炎</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その他!$B$45:$K$45</c:f>
              <c:numCache>
                <c:formatCode>General</c:formatCode>
                <c:ptCount val="10"/>
                <c:pt idx="0">
                  <c:v>2</c:v>
                </c:pt>
                <c:pt idx="1">
                  <c:v>1</c:v>
                </c:pt>
                <c:pt idx="2">
                  <c:v>0</c:v>
                </c:pt>
                <c:pt idx="3">
                  <c:v>2</c:v>
                </c:pt>
                <c:pt idx="4">
                  <c:v>3</c:v>
                </c:pt>
                <c:pt idx="5">
                  <c:v>1</c:v>
                </c:pt>
                <c:pt idx="6">
                  <c:v>1</c:v>
                </c:pt>
                <c:pt idx="7">
                  <c:v>3</c:v>
                </c:pt>
                <c:pt idx="8">
                  <c:v>3</c:v>
                </c:pt>
                <c:pt idx="9">
                  <c:v>1</c:v>
                </c:pt>
              </c:numCache>
            </c:numRef>
          </c:val>
          <c:extLst>
            <c:ext xmlns:c16="http://schemas.microsoft.com/office/drawing/2014/chart" uri="{C3380CC4-5D6E-409C-BE32-E72D297353CC}">
              <c16:uniqueId val="{00000001-CFC7-49A4-AB72-EA0C6AE4715B}"/>
            </c:ext>
          </c:extLst>
        </c:ser>
        <c:ser>
          <c:idx val="3"/>
          <c:order val="2"/>
          <c:tx>
            <c:strRef>
              <c:f>その他!$A$46</c:f>
              <c:strCache>
                <c:ptCount val="1"/>
                <c:pt idx="0">
                  <c:v>全身性疾患</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その他!$B$46:$K$46</c:f>
              <c:numCache>
                <c:formatCode>General</c:formatCode>
                <c:ptCount val="10"/>
                <c:pt idx="0">
                  <c:v>1</c:v>
                </c:pt>
                <c:pt idx="1">
                  <c:v>0</c:v>
                </c:pt>
                <c:pt idx="2">
                  <c:v>1</c:v>
                </c:pt>
                <c:pt idx="3">
                  <c:v>1</c:v>
                </c:pt>
                <c:pt idx="4">
                  <c:v>2</c:v>
                </c:pt>
                <c:pt idx="5">
                  <c:v>3</c:v>
                </c:pt>
                <c:pt idx="6">
                  <c:v>0</c:v>
                </c:pt>
                <c:pt idx="7">
                  <c:v>0</c:v>
                </c:pt>
                <c:pt idx="8">
                  <c:v>2</c:v>
                </c:pt>
                <c:pt idx="9">
                  <c:v>0</c:v>
                </c:pt>
              </c:numCache>
            </c:numRef>
          </c:val>
          <c:extLst>
            <c:ext xmlns:c16="http://schemas.microsoft.com/office/drawing/2014/chart" uri="{C3380CC4-5D6E-409C-BE32-E72D297353CC}">
              <c16:uniqueId val="{00000002-CFC7-49A4-AB72-EA0C6AE4715B}"/>
            </c:ext>
          </c:extLst>
        </c:ser>
        <c:ser>
          <c:idx val="4"/>
          <c:order val="3"/>
          <c:tx>
            <c:strRef>
              <c:f>その他!$A$47</c:f>
              <c:strCache>
                <c:ptCount val="1"/>
                <c:pt idx="0">
                  <c:v>糖尿病性腎症</c:v>
                </c:pt>
              </c:strCache>
            </c:strRef>
          </c:tx>
          <c:spPr>
            <a:solidFill>
              <a:srgbClr val="FF0000"/>
            </a:solidFill>
          </c:spPr>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その他!$B$47:$K$47</c:f>
              <c:numCache>
                <c:formatCode>General</c:formatCode>
                <c:ptCount val="10"/>
                <c:pt idx="0">
                  <c:v>16</c:v>
                </c:pt>
                <c:pt idx="1">
                  <c:v>12</c:v>
                </c:pt>
                <c:pt idx="2">
                  <c:v>12</c:v>
                </c:pt>
                <c:pt idx="3">
                  <c:v>18</c:v>
                </c:pt>
                <c:pt idx="4">
                  <c:v>17</c:v>
                </c:pt>
                <c:pt idx="5">
                  <c:v>20</c:v>
                </c:pt>
                <c:pt idx="6">
                  <c:v>16</c:v>
                </c:pt>
                <c:pt idx="7">
                  <c:v>21</c:v>
                </c:pt>
                <c:pt idx="8">
                  <c:v>24</c:v>
                </c:pt>
                <c:pt idx="9">
                  <c:v>19</c:v>
                </c:pt>
              </c:numCache>
            </c:numRef>
          </c:val>
          <c:extLst>
            <c:ext xmlns:c16="http://schemas.microsoft.com/office/drawing/2014/chart" uri="{C3380CC4-5D6E-409C-BE32-E72D297353CC}">
              <c16:uniqueId val="{00000003-CFC7-49A4-AB72-EA0C6AE4715B}"/>
            </c:ext>
          </c:extLst>
        </c:ser>
        <c:ser>
          <c:idx val="5"/>
          <c:order val="4"/>
          <c:tx>
            <c:strRef>
              <c:f>その他!$A$48</c:f>
              <c:strCache>
                <c:ptCount val="1"/>
                <c:pt idx="0">
                  <c:v>血管性・血管炎腎症</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その他!$B$48:$K$48</c:f>
              <c:numCache>
                <c:formatCode>General</c:formatCode>
                <c:ptCount val="10"/>
                <c:pt idx="0">
                  <c:v>3</c:v>
                </c:pt>
                <c:pt idx="1">
                  <c:v>5</c:v>
                </c:pt>
                <c:pt idx="2">
                  <c:v>2</c:v>
                </c:pt>
                <c:pt idx="3">
                  <c:v>1</c:v>
                </c:pt>
                <c:pt idx="4">
                  <c:v>1</c:v>
                </c:pt>
                <c:pt idx="5">
                  <c:v>1</c:v>
                </c:pt>
                <c:pt idx="6">
                  <c:v>4</c:v>
                </c:pt>
                <c:pt idx="7">
                  <c:v>2</c:v>
                </c:pt>
                <c:pt idx="8">
                  <c:v>3</c:v>
                </c:pt>
                <c:pt idx="9">
                  <c:v>3</c:v>
                </c:pt>
              </c:numCache>
            </c:numRef>
          </c:val>
          <c:extLst>
            <c:ext xmlns:c16="http://schemas.microsoft.com/office/drawing/2014/chart" uri="{C3380CC4-5D6E-409C-BE32-E72D297353CC}">
              <c16:uniqueId val="{00000004-CFC7-49A4-AB72-EA0C6AE4715B}"/>
            </c:ext>
          </c:extLst>
        </c:ser>
        <c:ser>
          <c:idx val="6"/>
          <c:order val="5"/>
          <c:tx>
            <c:strRef>
              <c:f>その他!$A$49</c:f>
              <c:strCache>
                <c:ptCount val="1"/>
                <c:pt idx="0">
                  <c:v>遺伝性疾患・先天性代謝異常</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その他!$B$49:$K$49</c:f>
              <c:numCache>
                <c:formatCode>General</c:formatCode>
                <c:ptCount val="10"/>
                <c:pt idx="0">
                  <c:v>5</c:v>
                </c:pt>
                <c:pt idx="1">
                  <c:v>4</c:v>
                </c:pt>
                <c:pt idx="2">
                  <c:v>7</c:v>
                </c:pt>
                <c:pt idx="3">
                  <c:v>12</c:v>
                </c:pt>
                <c:pt idx="4">
                  <c:v>10</c:v>
                </c:pt>
                <c:pt idx="5">
                  <c:v>16</c:v>
                </c:pt>
                <c:pt idx="6">
                  <c:v>8</c:v>
                </c:pt>
                <c:pt idx="7">
                  <c:v>10</c:v>
                </c:pt>
                <c:pt idx="8">
                  <c:v>9</c:v>
                </c:pt>
                <c:pt idx="9">
                  <c:v>9</c:v>
                </c:pt>
              </c:numCache>
            </c:numRef>
          </c:val>
          <c:extLst>
            <c:ext xmlns:c16="http://schemas.microsoft.com/office/drawing/2014/chart" uri="{C3380CC4-5D6E-409C-BE32-E72D297353CC}">
              <c16:uniqueId val="{00000005-CFC7-49A4-AB72-EA0C6AE4715B}"/>
            </c:ext>
          </c:extLst>
        </c:ser>
        <c:ser>
          <c:idx val="7"/>
          <c:order val="6"/>
          <c:tx>
            <c:strRef>
              <c:f>その他!$A$50</c:f>
              <c:strCache>
                <c:ptCount val="1"/>
                <c:pt idx="0">
                  <c:v>高血圧</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その他!$B$50:$K$50</c:f>
              <c:numCache>
                <c:formatCode>General</c:formatCode>
                <c:ptCount val="10"/>
                <c:pt idx="0">
                  <c:v>3</c:v>
                </c:pt>
                <c:pt idx="1">
                  <c:v>2</c:v>
                </c:pt>
                <c:pt idx="2">
                  <c:v>4</c:v>
                </c:pt>
                <c:pt idx="3">
                  <c:v>3</c:v>
                </c:pt>
                <c:pt idx="4">
                  <c:v>3</c:v>
                </c:pt>
                <c:pt idx="5">
                  <c:v>8</c:v>
                </c:pt>
                <c:pt idx="6">
                  <c:v>10</c:v>
                </c:pt>
                <c:pt idx="7">
                  <c:v>11</c:v>
                </c:pt>
                <c:pt idx="8">
                  <c:v>16</c:v>
                </c:pt>
                <c:pt idx="9">
                  <c:v>18</c:v>
                </c:pt>
              </c:numCache>
            </c:numRef>
          </c:val>
          <c:extLst>
            <c:ext xmlns:c16="http://schemas.microsoft.com/office/drawing/2014/chart" uri="{C3380CC4-5D6E-409C-BE32-E72D297353CC}">
              <c16:uniqueId val="{00000006-CFC7-49A4-AB72-EA0C6AE4715B}"/>
            </c:ext>
          </c:extLst>
        </c:ser>
        <c:ser>
          <c:idx val="8"/>
          <c:order val="7"/>
          <c:tx>
            <c:strRef>
              <c:f>その他!$A$51</c:f>
              <c:strCache>
                <c:ptCount val="1"/>
                <c:pt idx="0">
                  <c:v>腎・尿路疾患</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その他!$B$51:$K$51</c:f>
              <c:numCache>
                <c:formatCode>General</c:formatCode>
                <c:ptCount val="10"/>
                <c:pt idx="0">
                  <c:v>7</c:v>
                </c:pt>
                <c:pt idx="1">
                  <c:v>2</c:v>
                </c:pt>
                <c:pt idx="2">
                  <c:v>5</c:v>
                </c:pt>
                <c:pt idx="3">
                  <c:v>0</c:v>
                </c:pt>
                <c:pt idx="4">
                  <c:v>6</c:v>
                </c:pt>
                <c:pt idx="5">
                  <c:v>1</c:v>
                </c:pt>
                <c:pt idx="6">
                  <c:v>5</c:v>
                </c:pt>
                <c:pt idx="7">
                  <c:v>3</c:v>
                </c:pt>
                <c:pt idx="8">
                  <c:v>4</c:v>
                </c:pt>
                <c:pt idx="9">
                  <c:v>8</c:v>
                </c:pt>
              </c:numCache>
            </c:numRef>
          </c:val>
          <c:extLst>
            <c:ext xmlns:c16="http://schemas.microsoft.com/office/drawing/2014/chart" uri="{C3380CC4-5D6E-409C-BE32-E72D297353CC}">
              <c16:uniqueId val="{00000007-CFC7-49A4-AB72-EA0C6AE4715B}"/>
            </c:ext>
          </c:extLst>
        </c:ser>
        <c:ser>
          <c:idx val="9"/>
          <c:order val="8"/>
          <c:tx>
            <c:strRef>
              <c:f>その他!$A$52</c:f>
              <c:strCache>
                <c:ptCount val="1"/>
                <c:pt idx="0">
                  <c:v>その他</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その他!$B$52:$K$52</c:f>
              <c:numCache>
                <c:formatCode>General</c:formatCode>
                <c:ptCount val="10"/>
                <c:pt idx="0">
                  <c:v>0</c:v>
                </c:pt>
                <c:pt idx="1">
                  <c:v>0</c:v>
                </c:pt>
                <c:pt idx="2">
                  <c:v>1</c:v>
                </c:pt>
                <c:pt idx="3">
                  <c:v>1</c:v>
                </c:pt>
                <c:pt idx="4">
                  <c:v>1</c:v>
                </c:pt>
                <c:pt idx="5">
                  <c:v>3</c:v>
                </c:pt>
                <c:pt idx="6">
                  <c:v>0</c:v>
                </c:pt>
                <c:pt idx="7">
                  <c:v>3</c:v>
                </c:pt>
                <c:pt idx="8">
                  <c:v>2</c:v>
                </c:pt>
                <c:pt idx="9">
                  <c:v>2</c:v>
                </c:pt>
              </c:numCache>
            </c:numRef>
          </c:val>
          <c:extLst>
            <c:ext xmlns:c16="http://schemas.microsoft.com/office/drawing/2014/chart" uri="{C3380CC4-5D6E-409C-BE32-E72D297353CC}">
              <c16:uniqueId val="{00000008-CFC7-49A4-AB72-EA0C6AE4715B}"/>
            </c:ext>
          </c:extLst>
        </c:ser>
        <c:ser>
          <c:idx val="10"/>
          <c:order val="9"/>
          <c:tx>
            <c:strRef>
              <c:f>その他!$A$53</c:f>
              <c:strCache>
                <c:ptCount val="1"/>
                <c:pt idx="0">
                  <c:v>不明</c:v>
                </c:pt>
              </c:strCache>
            </c:strRef>
          </c:tx>
          <c:invertIfNegative val="0"/>
          <c:cat>
            <c:numRef>
              <c:f>その他!$B$43:$K$43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その他!$B$53:$K$53</c:f>
              <c:numCache>
                <c:formatCode>General</c:formatCode>
                <c:ptCount val="10"/>
                <c:pt idx="0">
                  <c:v>8</c:v>
                </c:pt>
                <c:pt idx="1">
                  <c:v>5</c:v>
                </c:pt>
                <c:pt idx="2">
                  <c:v>6</c:v>
                </c:pt>
                <c:pt idx="3">
                  <c:v>6</c:v>
                </c:pt>
                <c:pt idx="4">
                  <c:v>9</c:v>
                </c:pt>
                <c:pt idx="5">
                  <c:v>16</c:v>
                </c:pt>
                <c:pt idx="6">
                  <c:v>9</c:v>
                </c:pt>
                <c:pt idx="7">
                  <c:v>9</c:v>
                </c:pt>
                <c:pt idx="8">
                  <c:v>6</c:v>
                </c:pt>
                <c:pt idx="9">
                  <c:v>8</c:v>
                </c:pt>
              </c:numCache>
            </c:numRef>
          </c:val>
          <c:extLst>
            <c:ext xmlns:c16="http://schemas.microsoft.com/office/drawing/2014/chart" uri="{C3380CC4-5D6E-409C-BE32-E72D297353CC}">
              <c16:uniqueId val="{00000009-CFC7-49A4-AB72-EA0C6AE4715B}"/>
            </c:ext>
          </c:extLst>
        </c:ser>
        <c:dLbls>
          <c:showLegendKey val="0"/>
          <c:showVal val="0"/>
          <c:showCatName val="0"/>
          <c:showSerName val="0"/>
          <c:showPercent val="0"/>
          <c:showBubbleSize val="0"/>
        </c:dLbls>
        <c:gapWidth val="150"/>
        <c:overlap val="100"/>
        <c:axId val="1278179488"/>
        <c:axId val="1278033296"/>
      </c:barChart>
      <c:catAx>
        <c:axId val="1278179488"/>
        <c:scaling>
          <c:orientation val="minMax"/>
        </c:scaling>
        <c:delete val="0"/>
        <c:axPos val="b"/>
        <c:numFmt formatCode="General" sourceLinked="1"/>
        <c:majorTickMark val="out"/>
        <c:minorTickMark val="none"/>
        <c:tickLblPos val="nextTo"/>
        <c:crossAx val="1278033296"/>
        <c:crosses val="autoZero"/>
        <c:auto val="1"/>
        <c:lblAlgn val="ctr"/>
        <c:lblOffset val="100"/>
        <c:noMultiLvlLbl val="0"/>
      </c:catAx>
      <c:valAx>
        <c:axId val="1278033296"/>
        <c:scaling>
          <c:orientation val="minMax"/>
        </c:scaling>
        <c:delete val="0"/>
        <c:axPos val="l"/>
        <c:majorGridlines/>
        <c:numFmt formatCode="0%" sourceLinked="1"/>
        <c:majorTickMark val="out"/>
        <c:minorTickMark val="none"/>
        <c:tickLblPos val="nextTo"/>
        <c:crossAx val="1278179488"/>
        <c:crosses val="autoZero"/>
        <c:crossBetween val="between"/>
      </c:valAx>
    </c:plotArea>
    <c:legend>
      <c:legendPos val="r"/>
      <c:legendEntry>
        <c:idx val="6"/>
        <c:txPr>
          <a:bodyPr/>
          <a:lstStyle/>
          <a:p>
            <a:pPr>
              <a:defRPr baseline="0">
                <a:ea typeface="ＭＳ ゴシック" panose="020B0609070205080204" pitchFamily="49" charset="-128"/>
              </a:defRPr>
            </a:pPr>
            <a:endParaRPr lang="ja-JP"/>
          </a:p>
        </c:txPr>
      </c:legendEntry>
      <c:overlay val="0"/>
    </c:legend>
    <c:plotVisOnly val="1"/>
    <c:dispBlanksAs val="gap"/>
    <c:showDLblsOverMax val="0"/>
  </c:chart>
  <c:txPr>
    <a:bodyPr/>
    <a:lstStyle/>
    <a:p>
      <a:pPr>
        <a:defRPr sz="16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その他!$A$82</c:f>
              <c:strCache>
                <c:ptCount val="1"/>
                <c:pt idx="0">
                  <c:v>慢性透析(HD)</c:v>
                </c:pt>
              </c:strCache>
            </c:strRef>
          </c:tx>
          <c:spPr>
            <a:solidFill>
              <a:srgbClr val="FFC000"/>
            </a:solidFill>
          </c:spPr>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その他!$B$82:$K$82</c:f>
              <c:numCache>
                <c:formatCode>General</c:formatCode>
                <c:ptCount val="10"/>
                <c:pt idx="0">
                  <c:v>37</c:v>
                </c:pt>
                <c:pt idx="1">
                  <c:v>36</c:v>
                </c:pt>
                <c:pt idx="2">
                  <c:v>26</c:v>
                </c:pt>
                <c:pt idx="3">
                  <c:v>40</c:v>
                </c:pt>
                <c:pt idx="4">
                  <c:v>41</c:v>
                </c:pt>
                <c:pt idx="5">
                  <c:v>42</c:v>
                </c:pt>
                <c:pt idx="6">
                  <c:v>44</c:v>
                </c:pt>
                <c:pt idx="7">
                  <c:v>47</c:v>
                </c:pt>
                <c:pt idx="8">
                  <c:v>43</c:v>
                </c:pt>
                <c:pt idx="9">
                  <c:v>43</c:v>
                </c:pt>
              </c:numCache>
            </c:numRef>
          </c:val>
          <c:extLst>
            <c:ext xmlns:c16="http://schemas.microsoft.com/office/drawing/2014/chart" uri="{C3380CC4-5D6E-409C-BE32-E72D297353CC}">
              <c16:uniqueId val="{00000000-89FF-46DE-BE87-C72C08487503}"/>
            </c:ext>
          </c:extLst>
        </c:ser>
        <c:ser>
          <c:idx val="2"/>
          <c:order val="1"/>
          <c:tx>
            <c:strRef>
              <c:f>その他!$A$83</c:f>
              <c:strCache>
                <c:ptCount val="1"/>
                <c:pt idx="0">
                  <c:v>慢性透析(HDとPD)</c:v>
                </c:pt>
              </c:strCache>
            </c:strRef>
          </c:tx>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その他!$B$83:$K$83</c:f>
              <c:numCache>
                <c:formatCode>General</c:formatCode>
                <c:ptCount val="10"/>
                <c:pt idx="0">
                  <c:v>2</c:v>
                </c:pt>
                <c:pt idx="1">
                  <c:v>1</c:v>
                </c:pt>
                <c:pt idx="2">
                  <c:v>2</c:v>
                </c:pt>
                <c:pt idx="3">
                  <c:v>4</c:v>
                </c:pt>
                <c:pt idx="4">
                  <c:v>2</c:v>
                </c:pt>
                <c:pt idx="5">
                  <c:v>0</c:v>
                </c:pt>
                <c:pt idx="6">
                  <c:v>3</c:v>
                </c:pt>
                <c:pt idx="7">
                  <c:v>5</c:v>
                </c:pt>
                <c:pt idx="8">
                  <c:v>2</c:v>
                </c:pt>
                <c:pt idx="9">
                  <c:v>2</c:v>
                </c:pt>
              </c:numCache>
            </c:numRef>
          </c:val>
          <c:extLst>
            <c:ext xmlns:c16="http://schemas.microsoft.com/office/drawing/2014/chart" uri="{C3380CC4-5D6E-409C-BE32-E72D297353CC}">
              <c16:uniqueId val="{00000001-89FF-46DE-BE87-C72C08487503}"/>
            </c:ext>
          </c:extLst>
        </c:ser>
        <c:ser>
          <c:idx val="3"/>
          <c:order val="2"/>
          <c:tx>
            <c:strRef>
              <c:f>その他!$A$84</c:f>
              <c:strCache>
                <c:ptCount val="1"/>
                <c:pt idx="0">
                  <c:v>慢性透析(PD)</c:v>
                </c:pt>
              </c:strCache>
            </c:strRef>
          </c:tx>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その他!$B$84:$K$84</c:f>
              <c:numCache>
                <c:formatCode>General</c:formatCode>
                <c:ptCount val="10"/>
                <c:pt idx="0">
                  <c:v>6</c:v>
                </c:pt>
                <c:pt idx="1">
                  <c:v>4</c:v>
                </c:pt>
                <c:pt idx="2">
                  <c:v>4</c:v>
                </c:pt>
                <c:pt idx="3">
                  <c:v>9</c:v>
                </c:pt>
                <c:pt idx="4">
                  <c:v>4</c:v>
                </c:pt>
                <c:pt idx="5">
                  <c:v>7</c:v>
                </c:pt>
                <c:pt idx="6">
                  <c:v>14</c:v>
                </c:pt>
                <c:pt idx="7">
                  <c:v>7</c:v>
                </c:pt>
                <c:pt idx="8">
                  <c:v>12</c:v>
                </c:pt>
                <c:pt idx="9">
                  <c:v>8</c:v>
                </c:pt>
              </c:numCache>
            </c:numRef>
          </c:val>
          <c:extLst>
            <c:ext xmlns:c16="http://schemas.microsoft.com/office/drawing/2014/chart" uri="{C3380CC4-5D6E-409C-BE32-E72D297353CC}">
              <c16:uniqueId val="{00000002-89FF-46DE-BE87-C72C08487503}"/>
            </c:ext>
          </c:extLst>
        </c:ser>
        <c:ser>
          <c:idx val="4"/>
          <c:order val="3"/>
          <c:tx>
            <c:strRef>
              <c:f>その他!$A$85</c:f>
              <c:strCache>
                <c:ptCount val="1"/>
                <c:pt idx="0">
                  <c:v>直前透析(HD)</c:v>
                </c:pt>
              </c:strCache>
            </c:strRef>
          </c:tx>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その他!$B$85:$K$85</c:f>
              <c:numCache>
                <c:formatCode>General</c:formatCode>
                <c:ptCount val="10"/>
                <c:pt idx="0">
                  <c:v>8</c:v>
                </c:pt>
                <c:pt idx="1">
                  <c:v>2</c:v>
                </c:pt>
                <c:pt idx="2">
                  <c:v>5</c:v>
                </c:pt>
                <c:pt idx="3">
                  <c:v>7</c:v>
                </c:pt>
                <c:pt idx="4">
                  <c:v>4</c:v>
                </c:pt>
                <c:pt idx="5">
                  <c:v>7</c:v>
                </c:pt>
                <c:pt idx="6">
                  <c:v>4</c:v>
                </c:pt>
                <c:pt idx="7">
                  <c:v>8</c:v>
                </c:pt>
                <c:pt idx="8">
                  <c:v>10</c:v>
                </c:pt>
                <c:pt idx="9">
                  <c:v>9</c:v>
                </c:pt>
              </c:numCache>
            </c:numRef>
          </c:val>
          <c:extLst>
            <c:ext xmlns:c16="http://schemas.microsoft.com/office/drawing/2014/chart" uri="{C3380CC4-5D6E-409C-BE32-E72D297353CC}">
              <c16:uniqueId val="{00000003-89FF-46DE-BE87-C72C08487503}"/>
            </c:ext>
          </c:extLst>
        </c:ser>
        <c:ser>
          <c:idx val="5"/>
          <c:order val="4"/>
          <c:tx>
            <c:strRef>
              <c:f>その他!$A$86</c:f>
              <c:strCache>
                <c:ptCount val="1"/>
                <c:pt idx="0">
                  <c:v>直前透析(PD)</c:v>
                </c:pt>
              </c:strCache>
            </c:strRef>
          </c:tx>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その他!$B$86:$K$86</c:f>
              <c:numCache>
                <c:formatCode>General</c:formatCode>
                <c:ptCount val="10"/>
                <c:pt idx="0">
                  <c:v>0</c:v>
                </c:pt>
                <c:pt idx="1">
                  <c:v>0</c:v>
                </c:pt>
                <c:pt idx="2">
                  <c:v>0</c:v>
                </c:pt>
                <c:pt idx="3">
                  <c:v>0</c:v>
                </c:pt>
                <c:pt idx="4">
                  <c:v>0</c:v>
                </c:pt>
                <c:pt idx="5">
                  <c:v>0</c:v>
                </c:pt>
                <c:pt idx="6">
                  <c:v>1</c:v>
                </c:pt>
                <c:pt idx="7">
                  <c:v>0</c:v>
                </c:pt>
                <c:pt idx="8">
                  <c:v>0</c:v>
                </c:pt>
                <c:pt idx="9">
                  <c:v>0</c:v>
                </c:pt>
              </c:numCache>
            </c:numRef>
          </c:val>
          <c:extLst>
            <c:ext xmlns:c16="http://schemas.microsoft.com/office/drawing/2014/chart" uri="{C3380CC4-5D6E-409C-BE32-E72D297353CC}">
              <c16:uniqueId val="{00000004-89FF-46DE-BE87-C72C08487503}"/>
            </c:ext>
          </c:extLst>
        </c:ser>
        <c:ser>
          <c:idx val="6"/>
          <c:order val="5"/>
          <c:tx>
            <c:strRef>
              <c:f>その他!$A$87</c:f>
              <c:strCache>
                <c:ptCount val="1"/>
                <c:pt idx="0">
                  <c:v>透析無し</c:v>
                </c:pt>
              </c:strCache>
            </c:strRef>
          </c:tx>
          <c:spPr>
            <a:solidFill>
              <a:srgbClr val="FF0000"/>
            </a:solidFill>
          </c:spPr>
          <c:invertIfNegative val="0"/>
          <c:cat>
            <c:numRef>
              <c:f>その他!$B$81:$K$81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その他!$B$87:$K$87</c:f>
              <c:numCache>
                <c:formatCode>General</c:formatCode>
                <c:ptCount val="10"/>
                <c:pt idx="0">
                  <c:v>23</c:v>
                </c:pt>
                <c:pt idx="1">
                  <c:v>18</c:v>
                </c:pt>
                <c:pt idx="2">
                  <c:v>24</c:v>
                </c:pt>
                <c:pt idx="3">
                  <c:v>25</c:v>
                </c:pt>
                <c:pt idx="4">
                  <c:v>34</c:v>
                </c:pt>
                <c:pt idx="5">
                  <c:v>42</c:v>
                </c:pt>
                <c:pt idx="6">
                  <c:v>27</c:v>
                </c:pt>
                <c:pt idx="7">
                  <c:v>25</c:v>
                </c:pt>
                <c:pt idx="8">
                  <c:v>24</c:v>
                </c:pt>
                <c:pt idx="9">
                  <c:v>31</c:v>
                </c:pt>
              </c:numCache>
            </c:numRef>
          </c:val>
          <c:extLst>
            <c:ext xmlns:c16="http://schemas.microsoft.com/office/drawing/2014/chart" uri="{C3380CC4-5D6E-409C-BE32-E72D297353CC}">
              <c16:uniqueId val="{00000005-89FF-46DE-BE87-C72C08487503}"/>
            </c:ext>
          </c:extLst>
        </c:ser>
        <c:dLbls>
          <c:showLegendKey val="0"/>
          <c:showVal val="0"/>
          <c:showCatName val="0"/>
          <c:showSerName val="0"/>
          <c:showPercent val="0"/>
          <c:showBubbleSize val="0"/>
        </c:dLbls>
        <c:gapWidth val="150"/>
        <c:overlap val="100"/>
        <c:axId val="1079417392"/>
        <c:axId val="1079422288"/>
      </c:barChart>
      <c:catAx>
        <c:axId val="1079417392"/>
        <c:scaling>
          <c:orientation val="minMax"/>
        </c:scaling>
        <c:delete val="0"/>
        <c:axPos val="b"/>
        <c:numFmt formatCode="General" sourceLinked="1"/>
        <c:majorTickMark val="out"/>
        <c:minorTickMark val="none"/>
        <c:tickLblPos val="nextTo"/>
        <c:crossAx val="1079422288"/>
        <c:crosses val="autoZero"/>
        <c:auto val="1"/>
        <c:lblAlgn val="ctr"/>
        <c:lblOffset val="100"/>
        <c:noMultiLvlLbl val="0"/>
      </c:catAx>
      <c:valAx>
        <c:axId val="1079422288"/>
        <c:scaling>
          <c:orientation val="minMax"/>
        </c:scaling>
        <c:delete val="0"/>
        <c:axPos val="l"/>
        <c:majorGridlines/>
        <c:numFmt formatCode="0%" sourceLinked="1"/>
        <c:majorTickMark val="out"/>
        <c:minorTickMark val="none"/>
        <c:tickLblPos val="nextTo"/>
        <c:crossAx val="1079417392"/>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DL!$O$2</c:f>
              <c:strCache>
                <c:ptCount val="1"/>
                <c:pt idx="0">
                  <c:v>慢性透析(HD)</c:v>
                </c:pt>
              </c:strCache>
            </c:strRef>
          </c:tx>
          <c:spPr>
            <a:solidFill>
              <a:schemeClr val="accent3">
                <a:lumMod val="60000"/>
                <a:lumOff val="40000"/>
              </a:schemeClr>
            </a:solidFill>
          </c:spPr>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DL!$P$2:$Y$2</c:f>
              <c:numCache>
                <c:formatCode>General</c:formatCode>
                <c:ptCount val="10"/>
                <c:pt idx="0">
                  <c:v>708</c:v>
                </c:pt>
                <c:pt idx="1">
                  <c:v>640</c:v>
                </c:pt>
                <c:pt idx="2">
                  <c:v>583</c:v>
                </c:pt>
                <c:pt idx="3">
                  <c:v>608</c:v>
                </c:pt>
                <c:pt idx="4">
                  <c:v>651</c:v>
                </c:pt>
                <c:pt idx="5">
                  <c:v>686</c:v>
                </c:pt>
                <c:pt idx="6">
                  <c:v>571</c:v>
                </c:pt>
                <c:pt idx="7">
                  <c:v>758</c:v>
                </c:pt>
                <c:pt idx="8">
                  <c:v>734</c:v>
                </c:pt>
                <c:pt idx="9">
                  <c:v>656</c:v>
                </c:pt>
              </c:numCache>
            </c:numRef>
          </c:val>
          <c:extLst>
            <c:ext xmlns:c16="http://schemas.microsoft.com/office/drawing/2014/chart" uri="{C3380CC4-5D6E-409C-BE32-E72D297353CC}">
              <c16:uniqueId val="{00000000-26B5-411F-8D04-F6115B5C25DD}"/>
            </c:ext>
          </c:extLst>
        </c:ser>
        <c:ser>
          <c:idx val="3"/>
          <c:order val="1"/>
          <c:tx>
            <c:strRef>
              <c:f>DL!$O$3</c:f>
              <c:strCache>
                <c:ptCount val="1"/>
                <c:pt idx="0">
                  <c:v>慢性透析(HDとPD)</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DL!$P$3:$Y$3</c:f>
              <c:numCache>
                <c:formatCode>General</c:formatCode>
                <c:ptCount val="10"/>
                <c:pt idx="0">
                  <c:v>43</c:v>
                </c:pt>
                <c:pt idx="1">
                  <c:v>36</c:v>
                </c:pt>
                <c:pt idx="2">
                  <c:v>23</c:v>
                </c:pt>
                <c:pt idx="3">
                  <c:v>32</c:v>
                </c:pt>
                <c:pt idx="4">
                  <c:v>29</c:v>
                </c:pt>
                <c:pt idx="5">
                  <c:v>36</c:v>
                </c:pt>
                <c:pt idx="6">
                  <c:v>21</c:v>
                </c:pt>
                <c:pt idx="7">
                  <c:v>28</c:v>
                </c:pt>
                <c:pt idx="8">
                  <c:v>31</c:v>
                </c:pt>
                <c:pt idx="9">
                  <c:v>29</c:v>
                </c:pt>
              </c:numCache>
            </c:numRef>
          </c:val>
          <c:extLst>
            <c:ext xmlns:c16="http://schemas.microsoft.com/office/drawing/2014/chart" uri="{C3380CC4-5D6E-409C-BE32-E72D297353CC}">
              <c16:uniqueId val="{00000001-26B5-411F-8D04-F6115B5C25DD}"/>
            </c:ext>
          </c:extLst>
        </c:ser>
        <c:ser>
          <c:idx val="4"/>
          <c:order val="2"/>
          <c:tx>
            <c:strRef>
              <c:f>DL!$O$4</c:f>
              <c:strCache>
                <c:ptCount val="1"/>
                <c:pt idx="0">
                  <c:v>慢性透析(PD)</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DL!$P$4:$Y$4</c:f>
              <c:numCache>
                <c:formatCode>General</c:formatCode>
                <c:ptCount val="10"/>
                <c:pt idx="0">
                  <c:v>120</c:v>
                </c:pt>
                <c:pt idx="1">
                  <c:v>88</c:v>
                </c:pt>
                <c:pt idx="2">
                  <c:v>95</c:v>
                </c:pt>
                <c:pt idx="3">
                  <c:v>126</c:v>
                </c:pt>
                <c:pt idx="4">
                  <c:v>108</c:v>
                </c:pt>
                <c:pt idx="5">
                  <c:v>111</c:v>
                </c:pt>
                <c:pt idx="6">
                  <c:v>101</c:v>
                </c:pt>
                <c:pt idx="7">
                  <c:v>92</c:v>
                </c:pt>
                <c:pt idx="8">
                  <c:v>106</c:v>
                </c:pt>
                <c:pt idx="9">
                  <c:v>120</c:v>
                </c:pt>
              </c:numCache>
            </c:numRef>
          </c:val>
          <c:extLst>
            <c:ext xmlns:c16="http://schemas.microsoft.com/office/drawing/2014/chart" uri="{C3380CC4-5D6E-409C-BE32-E72D297353CC}">
              <c16:uniqueId val="{00000002-26B5-411F-8D04-F6115B5C25DD}"/>
            </c:ext>
          </c:extLst>
        </c:ser>
        <c:ser>
          <c:idx val="5"/>
          <c:order val="3"/>
          <c:tx>
            <c:strRef>
              <c:f>DL!$O$5</c:f>
              <c:strCache>
                <c:ptCount val="1"/>
                <c:pt idx="0">
                  <c:v>慢性透析（不明）</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DL!$P$5:$Y$5</c:f>
              <c:numCache>
                <c:formatCode>General</c:formatCode>
                <c:ptCount val="10"/>
                <c:pt idx="0">
                  <c:v>2</c:v>
                </c:pt>
                <c:pt idx="1">
                  <c:v>4</c:v>
                </c:pt>
                <c:pt idx="2">
                  <c:v>1</c:v>
                </c:pt>
                <c:pt idx="3">
                  <c:v>5</c:v>
                </c:pt>
                <c:pt idx="4">
                  <c:v>5</c:v>
                </c:pt>
                <c:pt idx="5">
                  <c:v>2</c:v>
                </c:pt>
                <c:pt idx="6">
                  <c:v>1</c:v>
                </c:pt>
                <c:pt idx="7">
                  <c:v>0</c:v>
                </c:pt>
                <c:pt idx="8">
                  <c:v>3</c:v>
                </c:pt>
                <c:pt idx="9">
                  <c:v>6</c:v>
                </c:pt>
              </c:numCache>
            </c:numRef>
          </c:val>
          <c:extLst>
            <c:ext xmlns:c16="http://schemas.microsoft.com/office/drawing/2014/chart" uri="{C3380CC4-5D6E-409C-BE32-E72D297353CC}">
              <c16:uniqueId val="{00000003-26B5-411F-8D04-F6115B5C25DD}"/>
            </c:ext>
          </c:extLst>
        </c:ser>
        <c:ser>
          <c:idx val="6"/>
          <c:order val="4"/>
          <c:tx>
            <c:strRef>
              <c:f>DL!$O$6</c:f>
              <c:strCache>
                <c:ptCount val="1"/>
                <c:pt idx="0">
                  <c:v>直前透析(HD)</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DL!$P$6:$Y$6</c:f>
              <c:numCache>
                <c:formatCode>General</c:formatCode>
                <c:ptCount val="10"/>
                <c:pt idx="0">
                  <c:v>128</c:v>
                </c:pt>
                <c:pt idx="1">
                  <c:v>165</c:v>
                </c:pt>
                <c:pt idx="2">
                  <c:v>148</c:v>
                </c:pt>
                <c:pt idx="3">
                  <c:v>154</c:v>
                </c:pt>
                <c:pt idx="4">
                  <c:v>147</c:v>
                </c:pt>
                <c:pt idx="5">
                  <c:v>159</c:v>
                </c:pt>
                <c:pt idx="6">
                  <c:v>138</c:v>
                </c:pt>
                <c:pt idx="7">
                  <c:v>162</c:v>
                </c:pt>
                <c:pt idx="8">
                  <c:v>156</c:v>
                </c:pt>
                <c:pt idx="9">
                  <c:v>151</c:v>
                </c:pt>
              </c:numCache>
            </c:numRef>
          </c:val>
          <c:extLst>
            <c:ext xmlns:c16="http://schemas.microsoft.com/office/drawing/2014/chart" uri="{C3380CC4-5D6E-409C-BE32-E72D297353CC}">
              <c16:uniqueId val="{00000004-26B5-411F-8D04-F6115B5C25DD}"/>
            </c:ext>
          </c:extLst>
        </c:ser>
        <c:ser>
          <c:idx val="7"/>
          <c:order val="5"/>
          <c:tx>
            <c:strRef>
              <c:f>DL!$O$7</c:f>
              <c:strCache>
                <c:ptCount val="1"/>
                <c:pt idx="0">
                  <c:v>直前透析(HDとPD)</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DL!$P$7:$Y$7</c:f>
              <c:numCache>
                <c:formatCode>General</c:formatCode>
                <c:ptCount val="10"/>
                <c:pt idx="0">
                  <c:v>0</c:v>
                </c:pt>
                <c:pt idx="1">
                  <c:v>1</c:v>
                </c:pt>
                <c:pt idx="2">
                  <c:v>0</c:v>
                </c:pt>
                <c:pt idx="3">
                  <c:v>0</c:v>
                </c:pt>
                <c:pt idx="4">
                  <c:v>0</c:v>
                </c:pt>
                <c:pt idx="5">
                  <c:v>0</c:v>
                </c:pt>
                <c:pt idx="6">
                  <c:v>0</c:v>
                </c:pt>
                <c:pt idx="7">
                  <c:v>0</c:v>
                </c:pt>
                <c:pt idx="8">
                  <c:v>0</c:v>
                </c:pt>
                <c:pt idx="9">
                  <c:v>1</c:v>
                </c:pt>
              </c:numCache>
            </c:numRef>
          </c:val>
          <c:extLst>
            <c:ext xmlns:c16="http://schemas.microsoft.com/office/drawing/2014/chart" uri="{C3380CC4-5D6E-409C-BE32-E72D297353CC}">
              <c16:uniqueId val="{00000005-26B5-411F-8D04-F6115B5C25DD}"/>
            </c:ext>
          </c:extLst>
        </c:ser>
        <c:ser>
          <c:idx val="8"/>
          <c:order val="6"/>
          <c:tx>
            <c:strRef>
              <c:f>DL!$O$8</c:f>
              <c:strCache>
                <c:ptCount val="1"/>
                <c:pt idx="0">
                  <c:v>直前透析(PD)</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DL!$P$8:$Y$8</c:f>
              <c:numCache>
                <c:formatCode>General</c:formatCode>
                <c:ptCount val="10"/>
                <c:pt idx="0">
                  <c:v>0</c:v>
                </c:pt>
                <c:pt idx="1">
                  <c:v>1</c:v>
                </c:pt>
                <c:pt idx="2">
                  <c:v>0</c:v>
                </c:pt>
                <c:pt idx="3">
                  <c:v>0</c:v>
                </c:pt>
                <c:pt idx="4">
                  <c:v>1</c:v>
                </c:pt>
                <c:pt idx="5">
                  <c:v>1</c:v>
                </c:pt>
                <c:pt idx="6">
                  <c:v>1</c:v>
                </c:pt>
                <c:pt idx="7">
                  <c:v>0</c:v>
                </c:pt>
                <c:pt idx="8">
                  <c:v>0</c:v>
                </c:pt>
                <c:pt idx="9">
                  <c:v>0</c:v>
                </c:pt>
              </c:numCache>
            </c:numRef>
          </c:val>
          <c:extLst>
            <c:ext xmlns:c16="http://schemas.microsoft.com/office/drawing/2014/chart" uri="{C3380CC4-5D6E-409C-BE32-E72D297353CC}">
              <c16:uniqueId val="{00000006-26B5-411F-8D04-F6115B5C25DD}"/>
            </c:ext>
          </c:extLst>
        </c:ser>
        <c:ser>
          <c:idx val="9"/>
          <c:order val="7"/>
          <c:tx>
            <c:strRef>
              <c:f>DL!$O$9</c:f>
              <c:strCache>
                <c:ptCount val="1"/>
                <c:pt idx="0">
                  <c:v>直前透析（不明）</c:v>
                </c:pt>
              </c:strCache>
            </c:strRef>
          </c:tx>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DL!$P$9:$Y$9</c:f>
              <c:numCache>
                <c:formatCode>General</c:formatCode>
                <c:ptCount val="10"/>
                <c:pt idx="0">
                  <c:v>8</c:v>
                </c:pt>
                <c:pt idx="1">
                  <c:v>1</c:v>
                </c:pt>
                <c:pt idx="2">
                  <c:v>0</c:v>
                </c:pt>
                <c:pt idx="3">
                  <c:v>0</c:v>
                </c:pt>
                <c:pt idx="4">
                  <c:v>0</c:v>
                </c:pt>
                <c:pt idx="5">
                  <c:v>0</c:v>
                </c:pt>
                <c:pt idx="6">
                  <c:v>2</c:v>
                </c:pt>
                <c:pt idx="7">
                  <c:v>2</c:v>
                </c:pt>
                <c:pt idx="8">
                  <c:v>1</c:v>
                </c:pt>
                <c:pt idx="9">
                  <c:v>0</c:v>
                </c:pt>
              </c:numCache>
            </c:numRef>
          </c:val>
          <c:extLst>
            <c:ext xmlns:c16="http://schemas.microsoft.com/office/drawing/2014/chart" uri="{C3380CC4-5D6E-409C-BE32-E72D297353CC}">
              <c16:uniqueId val="{00000007-26B5-411F-8D04-F6115B5C25DD}"/>
            </c:ext>
          </c:extLst>
        </c:ser>
        <c:ser>
          <c:idx val="0"/>
          <c:order val="8"/>
          <c:tx>
            <c:strRef>
              <c:f>DL!$O$10</c:f>
              <c:strCache>
                <c:ptCount val="1"/>
                <c:pt idx="0">
                  <c:v>透析無し</c:v>
                </c:pt>
              </c:strCache>
            </c:strRef>
          </c:tx>
          <c:spPr>
            <a:solidFill>
              <a:srgbClr val="FFFF00"/>
            </a:solidFill>
          </c:spPr>
          <c:invertIfNegative val="0"/>
          <c:cat>
            <c:numRef>
              <c:f>DL!$P$1:$Y$1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DL!$P$10:$Y$10</c:f>
              <c:numCache>
                <c:formatCode>General</c:formatCode>
                <c:ptCount val="10"/>
                <c:pt idx="0">
                  <c:v>215</c:v>
                </c:pt>
                <c:pt idx="1">
                  <c:v>223</c:v>
                </c:pt>
                <c:pt idx="2">
                  <c:v>220</c:v>
                </c:pt>
                <c:pt idx="3">
                  <c:v>326</c:v>
                </c:pt>
                <c:pt idx="4">
                  <c:v>426</c:v>
                </c:pt>
                <c:pt idx="5">
                  <c:v>433</c:v>
                </c:pt>
                <c:pt idx="6">
                  <c:v>376</c:v>
                </c:pt>
                <c:pt idx="7">
                  <c:v>404</c:v>
                </c:pt>
                <c:pt idx="8">
                  <c:v>430</c:v>
                </c:pt>
                <c:pt idx="9">
                  <c:v>425</c:v>
                </c:pt>
              </c:numCache>
            </c:numRef>
          </c:val>
          <c:extLst>
            <c:ext xmlns:c16="http://schemas.microsoft.com/office/drawing/2014/chart" uri="{C3380CC4-5D6E-409C-BE32-E72D297353CC}">
              <c16:uniqueId val="{00000008-26B5-411F-8D04-F6115B5C25DD}"/>
            </c:ext>
          </c:extLst>
        </c:ser>
        <c:dLbls>
          <c:showLegendKey val="0"/>
          <c:showVal val="0"/>
          <c:showCatName val="0"/>
          <c:showSerName val="0"/>
          <c:showPercent val="0"/>
          <c:showBubbleSize val="0"/>
        </c:dLbls>
        <c:gapWidth val="150"/>
        <c:overlap val="100"/>
        <c:axId val="315693392"/>
        <c:axId val="315693784"/>
      </c:barChart>
      <c:catAx>
        <c:axId val="315693392"/>
        <c:scaling>
          <c:orientation val="minMax"/>
        </c:scaling>
        <c:delete val="0"/>
        <c:axPos val="b"/>
        <c:numFmt formatCode="General" sourceLinked="1"/>
        <c:majorTickMark val="out"/>
        <c:minorTickMark val="none"/>
        <c:tickLblPos val="nextTo"/>
        <c:crossAx val="315693784"/>
        <c:crosses val="autoZero"/>
        <c:auto val="1"/>
        <c:lblAlgn val="ctr"/>
        <c:lblOffset val="100"/>
        <c:noMultiLvlLbl val="0"/>
      </c:catAx>
      <c:valAx>
        <c:axId val="315693784"/>
        <c:scaling>
          <c:orientation val="minMax"/>
        </c:scaling>
        <c:delete val="0"/>
        <c:axPos val="l"/>
        <c:majorGridlines/>
        <c:numFmt formatCode="0%" sourceLinked="1"/>
        <c:majorTickMark val="out"/>
        <c:minorTickMark val="none"/>
        <c:tickLblPos val="nextTo"/>
        <c:crossAx val="315693392"/>
        <c:crosses val="autoZero"/>
        <c:crossBetween val="between"/>
      </c:valAx>
    </c:plotArea>
    <c:legend>
      <c:legendPos val="r"/>
      <c:overlay val="0"/>
    </c:legend>
    <c:plotVisOnly val="1"/>
    <c:dispBlanksAs val="gap"/>
    <c:showDLblsOverMax val="0"/>
  </c:chart>
  <c:txPr>
    <a:bodyPr/>
    <a:lstStyle/>
    <a:p>
      <a:pPr>
        <a:defRPr sz="16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82907002316599"/>
          <c:y val="9.7264091927025106E-2"/>
          <c:w val="0.76969286332364295"/>
          <c:h val="0.68068350289401702"/>
        </c:manualLayout>
      </c:layout>
      <c:barChart>
        <c:barDir val="col"/>
        <c:grouping val="stacked"/>
        <c:varyColors val="0"/>
        <c:ser>
          <c:idx val="1"/>
          <c:order val="0"/>
          <c:tx>
            <c:strRef>
              <c:f>Sheet1!$A$2</c:f>
              <c:strCache>
                <c:ptCount val="1"/>
                <c:pt idx="0">
                  <c:v>献腎（心停止）</c:v>
                </c:pt>
              </c:strCache>
            </c:strRef>
          </c:tx>
          <c:spPr>
            <a:solidFill>
              <a:srgbClr val="00B0F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18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2014年</c:v>
                </c:pt>
                <c:pt idx="1">
                  <c:v>2015年</c:v>
                </c:pt>
                <c:pt idx="2">
                  <c:v>2016年</c:v>
                </c:pt>
                <c:pt idx="3">
                  <c:v>2017年</c:v>
                </c:pt>
                <c:pt idx="4">
                  <c:v>2018年</c:v>
                </c:pt>
                <c:pt idx="5">
                  <c:v>2019年</c:v>
                </c:pt>
                <c:pt idx="6">
                  <c:v>2020年</c:v>
                </c:pt>
                <c:pt idx="7">
                  <c:v>2021年</c:v>
                </c:pt>
                <c:pt idx="8">
                  <c:v>2022年</c:v>
                </c:pt>
                <c:pt idx="9">
                  <c:v>2023年</c:v>
                </c:pt>
              </c:strCache>
            </c:strRef>
          </c:cat>
          <c:val>
            <c:numRef>
              <c:f>Sheet1!$B$2:$K$2</c:f>
              <c:numCache>
                <c:formatCode>0_);[Red]\(0\)</c:formatCode>
                <c:ptCount val="10"/>
                <c:pt idx="0">
                  <c:v>42</c:v>
                </c:pt>
                <c:pt idx="1">
                  <c:v>63</c:v>
                </c:pt>
                <c:pt idx="2">
                  <c:v>61</c:v>
                </c:pt>
                <c:pt idx="3">
                  <c:v>65</c:v>
                </c:pt>
                <c:pt idx="4">
                  <c:v>55</c:v>
                </c:pt>
                <c:pt idx="5">
                  <c:v>54</c:v>
                </c:pt>
                <c:pt idx="6">
                  <c:v>17</c:v>
                </c:pt>
                <c:pt idx="7" formatCode="General">
                  <c:v>19</c:v>
                </c:pt>
                <c:pt idx="8" formatCode="General">
                  <c:v>28</c:v>
                </c:pt>
                <c:pt idx="9" formatCode="General">
                  <c:v>29</c:v>
                </c:pt>
              </c:numCache>
            </c:numRef>
          </c:val>
          <c:extLst>
            <c:ext xmlns:c16="http://schemas.microsoft.com/office/drawing/2014/chart" uri="{C3380CC4-5D6E-409C-BE32-E72D297353CC}">
              <c16:uniqueId val="{00000000-D26B-144F-B357-AA86E4543C24}"/>
            </c:ext>
          </c:extLst>
        </c:ser>
        <c:ser>
          <c:idx val="0"/>
          <c:order val="1"/>
          <c:tx>
            <c:strRef>
              <c:f>Sheet1!$A$3</c:f>
              <c:strCache>
                <c:ptCount val="1"/>
                <c:pt idx="0">
                  <c:v>献腎（脳死）</c:v>
                </c:pt>
              </c:strCache>
            </c:strRef>
          </c:tx>
          <c:spPr>
            <a:solidFill>
              <a:srgbClr val="FFFF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ja-JP" sz="18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2014年</c:v>
                </c:pt>
                <c:pt idx="1">
                  <c:v>2015年</c:v>
                </c:pt>
                <c:pt idx="2">
                  <c:v>2016年</c:v>
                </c:pt>
                <c:pt idx="3">
                  <c:v>2017年</c:v>
                </c:pt>
                <c:pt idx="4">
                  <c:v>2018年</c:v>
                </c:pt>
                <c:pt idx="5">
                  <c:v>2019年</c:v>
                </c:pt>
                <c:pt idx="6">
                  <c:v>2020年</c:v>
                </c:pt>
                <c:pt idx="7">
                  <c:v>2021年</c:v>
                </c:pt>
                <c:pt idx="8">
                  <c:v>2022年</c:v>
                </c:pt>
                <c:pt idx="9">
                  <c:v>2023年</c:v>
                </c:pt>
              </c:strCache>
            </c:strRef>
          </c:cat>
          <c:val>
            <c:numRef>
              <c:f>Sheet1!$B$3:$K$3</c:f>
              <c:numCache>
                <c:formatCode>0_);[Red]\(0\)</c:formatCode>
                <c:ptCount val="10"/>
                <c:pt idx="0">
                  <c:v>85</c:v>
                </c:pt>
                <c:pt idx="1">
                  <c:v>104</c:v>
                </c:pt>
                <c:pt idx="2">
                  <c:v>116</c:v>
                </c:pt>
                <c:pt idx="3">
                  <c:v>133</c:v>
                </c:pt>
                <c:pt idx="4">
                  <c:v>127</c:v>
                </c:pt>
                <c:pt idx="5">
                  <c:v>176</c:v>
                </c:pt>
                <c:pt idx="6">
                  <c:v>124</c:v>
                </c:pt>
                <c:pt idx="7" formatCode="General">
                  <c:v>106</c:v>
                </c:pt>
                <c:pt idx="8" formatCode="General">
                  <c:v>170</c:v>
                </c:pt>
                <c:pt idx="9" formatCode="General">
                  <c:v>219</c:v>
                </c:pt>
              </c:numCache>
            </c:numRef>
          </c:val>
          <c:extLst>
            <c:ext xmlns:c16="http://schemas.microsoft.com/office/drawing/2014/chart" uri="{C3380CC4-5D6E-409C-BE32-E72D297353CC}">
              <c16:uniqueId val="{00000001-D26B-144F-B357-AA86E4543C24}"/>
            </c:ext>
          </c:extLst>
        </c:ser>
        <c:dLbls>
          <c:showLegendKey val="0"/>
          <c:showVal val="0"/>
          <c:showCatName val="0"/>
          <c:showSerName val="0"/>
          <c:showPercent val="0"/>
          <c:showBubbleSize val="0"/>
        </c:dLbls>
        <c:gapWidth val="150"/>
        <c:overlap val="100"/>
        <c:axId val="156900736"/>
        <c:axId val="171057152"/>
      </c:barChart>
      <c:catAx>
        <c:axId val="156900736"/>
        <c:scaling>
          <c:orientation val="minMax"/>
        </c:scaling>
        <c:delete val="0"/>
        <c:axPos val="b"/>
        <c:numFmt formatCode="_(&quot;¥&quot;* #,##0_);_(&quot;¥&quot;* \(#,##0\);_(&quot;¥&quot;* &quot;-&quot;_);_(@_)" sourceLinked="0"/>
        <c:majorTickMark val="out"/>
        <c:minorTickMark val="none"/>
        <c:tickLblPos val="nextTo"/>
        <c:spPr>
          <a:noFill/>
          <a:ln w="9525" cap="flat" cmpd="sng" algn="ctr">
            <a:solidFill>
              <a:schemeClr val="tx1">
                <a:lumMod val="15000"/>
                <a:lumOff val="85000"/>
              </a:schemeClr>
            </a:solidFill>
            <a:round/>
          </a:ln>
          <a:effectLst/>
        </c:spPr>
        <c:txPr>
          <a:bodyPr rot="-1920000" spcFirstLastPara="0" vertOverflow="ellipsis" wrap="square" anchor="ctr" anchorCtr="1"/>
          <a:lstStyle/>
          <a:p>
            <a:pPr>
              <a:defRPr lang="ja-JP" sz="1400" b="0" i="0" u="none" strike="noStrike" kern="1200" baseline="0">
                <a:solidFill>
                  <a:schemeClr val="bg2">
                    <a:lumMod val="25000"/>
                  </a:schemeClr>
                </a:solidFill>
                <a:latin typeface="+mn-lt"/>
                <a:ea typeface="+mn-ea"/>
                <a:cs typeface="+mn-cs"/>
              </a:defRPr>
            </a:pPr>
            <a:endParaRPr lang="ja-JP"/>
          </a:p>
        </c:txPr>
        <c:crossAx val="171057152"/>
        <c:crosses val="autoZero"/>
        <c:auto val="1"/>
        <c:lblAlgn val="ctr"/>
        <c:lblOffset val="100"/>
        <c:noMultiLvlLbl val="0"/>
      </c:catAx>
      <c:valAx>
        <c:axId val="1710571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0" vertOverflow="ellipsis" vert="horz" wrap="square" anchor="ctr" anchorCtr="1"/>
          <a:lstStyle/>
          <a:p>
            <a:pPr>
              <a:defRPr lang="ja-JP" sz="1600" b="0" i="0" u="none" strike="noStrike" kern="1200" baseline="0">
                <a:solidFill>
                  <a:schemeClr val="bg2">
                    <a:lumMod val="25000"/>
                  </a:schemeClr>
                </a:solidFill>
                <a:latin typeface="+mn-lt"/>
                <a:ea typeface="+mn-ea"/>
                <a:cs typeface="+mn-cs"/>
              </a:defRPr>
            </a:pPr>
            <a:endParaRPr lang="ja-JP"/>
          </a:p>
        </c:txPr>
        <c:crossAx val="15690073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Entry>
      <c:legendEntry>
        <c:idx val="1"/>
        <c:txPr>
          <a:bodyPr rot="0" spcFirstLastPara="0"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Entry>
      <c:layout>
        <c:manualLayout>
          <c:xMode val="edge"/>
          <c:yMode val="edge"/>
          <c:x val="0.25187647274639602"/>
          <c:y val="0.92285280462650598"/>
          <c:w val="0.54938412364022204"/>
          <c:h val="6.21205844117758E-2"/>
        </c:manualLayout>
      </c:layout>
      <c:overlay val="0"/>
      <c:spPr>
        <a:noFill/>
        <a:ln>
          <a:noFill/>
        </a:ln>
        <a:effectLst/>
      </c:spPr>
      <c:txPr>
        <a:bodyPr rot="0" spcFirstLastPara="0"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00436751878905E-2"/>
          <c:y val="9.48020342243929E-2"/>
          <c:w val="0.85150147182725"/>
          <c:h val="0.66440237842792904"/>
        </c:manualLayout>
      </c:layout>
      <c:barChart>
        <c:barDir val="col"/>
        <c:grouping val="stacked"/>
        <c:varyColors val="0"/>
        <c:ser>
          <c:idx val="0"/>
          <c:order val="0"/>
          <c:tx>
            <c:strRef>
              <c:f>Sheet1!$A$2</c:f>
              <c:strCache>
                <c:ptCount val="1"/>
                <c:pt idx="0">
                  <c:v>献腎（脳死）</c:v>
                </c:pt>
              </c:strCache>
            </c:strRef>
          </c:tx>
          <c:spPr>
            <a:solidFill>
              <a:srgbClr val="00B0F0"/>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C8F4-D543-B652-E72CBC1913DC}"/>
                </c:ext>
              </c:extLst>
            </c:dLbl>
            <c:spPr>
              <a:noFill/>
              <a:ln>
                <a:noFill/>
              </a:ln>
              <a:effectLst/>
            </c:spPr>
            <c:txPr>
              <a:bodyPr rot="0" spcFirstLastPara="1" vertOverflow="ellipsis" vert="horz" wrap="square" lIns="38100" tIns="19050" rIns="38100" bIns="19050" anchor="ctr" anchorCtr="1">
                <a:spAutoFit/>
              </a:bodyPr>
              <a:lstStyle/>
              <a:p>
                <a:pPr>
                  <a:defRPr lang="ja-JP"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2014年</c:v>
                </c:pt>
                <c:pt idx="1">
                  <c:v>2015年</c:v>
                </c:pt>
                <c:pt idx="2">
                  <c:v>2016年</c:v>
                </c:pt>
                <c:pt idx="3">
                  <c:v>2017年</c:v>
                </c:pt>
                <c:pt idx="4">
                  <c:v>2018年</c:v>
                </c:pt>
                <c:pt idx="5">
                  <c:v>2019年</c:v>
                </c:pt>
                <c:pt idx="6">
                  <c:v>2020年</c:v>
                </c:pt>
                <c:pt idx="7">
                  <c:v>2021年</c:v>
                </c:pt>
                <c:pt idx="8">
                  <c:v>2022年</c:v>
                </c:pt>
                <c:pt idx="9">
                  <c:v>2023年</c:v>
                </c:pt>
              </c:strCache>
            </c:strRef>
          </c:cat>
          <c:val>
            <c:numRef>
              <c:f>Sheet1!$B$2:$K$2</c:f>
              <c:numCache>
                <c:formatCode>0_);[Red]\(0\)</c:formatCode>
                <c:ptCount val="10"/>
                <c:pt idx="0">
                  <c:v>4</c:v>
                </c:pt>
                <c:pt idx="1">
                  <c:v>9</c:v>
                </c:pt>
                <c:pt idx="2">
                  <c:v>7</c:v>
                </c:pt>
                <c:pt idx="3">
                  <c:v>6</c:v>
                </c:pt>
                <c:pt idx="4">
                  <c:v>0</c:v>
                </c:pt>
                <c:pt idx="5">
                  <c:v>8</c:v>
                </c:pt>
                <c:pt idx="6">
                  <c:v>4</c:v>
                </c:pt>
                <c:pt idx="7" formatCode="General">
                  <c:v>3</c:v>
                </c:pt>
                <c:pt idx="8" formatCode="General">
                  <c:v>4</c:v>
                </c:pt>
                <c:pt idx="9" formatCode="General">
                  <c:v>4</c:v>
                </c:pt>
              </c:numCache>
            </c:numRef>
          </c:val>
          <c:extLst>
            <c:ext xmlns:c16="http://schemas.microsoft.com/office/drawing/2014/chart" uri="{C3380CC4-5D6E-409C-BE32-E72D297353CC}">
              <c16:uniqueId val="{00000001-AAB7-6646-8263-BA447A151EB1}"/>
            </c:ext>
          </c:extLst>
        </c:ser>
        <c:ser>
          <c:idx val="1"/>
          <c:order val="1"/>
          <c:tx>
            <c:strRef>
              <c:f>Sheet1!$A$3</c:f>
              <c:strCache>
                <c:ptCount val="1"/>
                <c:pt idx="0">
                  <c:v>献腎（心停止）</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2014年</c:v>
                </c:pt>
                <c:pt idx="1">
                  <c:v>2015年</c:v>
                </c:pt>
                <c:pt idx="2">
                  <c:v>2016年</c:v>
                </c:pt>
                <c:pt idx="3">
                  <c:v>2017年</c:v>
                </c:pt>
                <c:pt idx="4">
                  <c:v>2018年</c:v>
                </c:pt>
                <c:pt idx="5">
                  <c:v>2019年</c:v>
                </c:pt>
                <c:pt idx="6">
                  <c:v>2020年</c:v>
                </c:pt>
                <c:pt idx="7">
                  <c:v>2021年</c:v>
                </c:pt>
                <c:pt idx="8">
                  <c:v>2022年</c:v>
                </c:pt>
                <c:pt idx="9">
                  <c:v>2023年</c:v>
                </c:pt>
              </c:strCache>
            </c:strRef>
          </c:cat>
          <c:val>
            <c:numRef>
              <c:f>Sheet1!$B$3:$K$3</c:f>
              <c:numCache>
                <c:formatCode>0_);[Red]\(0\)</c:formatCode>
                <c:ptCount val="10"/>
                <c:pt idx="0">
                  <c:v>2</c:v>
                </c:pt>
                <c:pt idx="1">
                  <c:v>6</c:v>
                </c:pt>
                <c:pt idx="2">
                  <c:v>0</c:v>
                </c:pt>
                <c:pt idx="3">
                  <c:v>0</c:v>
                </c:pt>
                <c:pt idx="4">
                  <c:v>0</c:v>
                </c:pt>
                <c:pt idx="5">
                  <c:v>0</c:v>
                </c:pt>
                <c:pt idx="6">
                  <c:v>1</c:v>
                </c:pt>
                <c:pt idx="7" formatCode="General">
                  <c:v>0</c:v>
                </c:pt>
                <c:pt idx="8" formatCode="General">
                  <c:v>0</c:v>
                </c:pt>
                <c:pt idx="9" formatCode="General">
                  <c:v>0</c:v>
                </c:pt>
              </c:numCache>
            </c:numRef>
          </c:val>
          <c:extLst>
            <c:ext xmlns:c16="http://schemas.microsoft.com/office/drawing/2014/chart" uri="{C3380CC4-5D6E-409C-BE32-E72D297353CC}">
              <c16:uniqueId val="{00000006-AAB7-6646-8263-BA447A151EB1}"/>
            </c:ext>
          </c:extLst>
        </c:ser>
        <c:dLbls>
          <c:showLegendKey val="0"/>
          <c:showVal val="0"/>
          <c:showCatName val="0"/>
          <c:showSerName val="0"/>
          <c:showPercent val="0"/>
          <c:showBubbleSize val="0"/>
        </c:dLbls>
        <c:gapWidth val="150"/>
        <c:overlap val="100"/>
        <c:axId val="146884864"/>
        <c:axId val="146919424"/>
      </c:barChart>
      <c:catAx>
        <c:axId val="146884864"/>
        <c:scaling>
          <c:orientation val="minMax"/>
        </c:scaling>
        <c:delete val="0"/>
        <c:axPos val="b"/>
        <c:numFmt formatCode="_(&quot;¥&quot;* #,##0_);_(&quot;¥&quot;* \(#,##0\);_(&quot;¥&quot;* &quot;-&quot;_);_(@_)" sourceLinked="0"/>
        <c:majorTickMark val="out"/>
        <c:minorTickMark val="none"/>
        <c:tickLblPos val="nextTo"/>
        <c:spPr>
          <a:noFill/>
          <a:ln w="9525" cap="flat" cmpd="sng" algn="ctr">
            <a:solidFill>
              <a:schemeClr val="tx1">
                <a:lumMod val="15000"/>
                <a:lumOff val="85000"/>
              </a:schemeClr>
            </a:solidFill>
            <a:round/>
          </a:ln>
          <a:effectLst/>
        </c:spPr>
        <c:txPr>
          <a:bodyPr rot="-1920000" spcFirstLastPara="0" vertOverflow="ellipsis" wrap="square" anchor="ctr" anchorCtr="1"/>
          <a:lstStyle/>
          <a:p>
            <a:pPr>
              <a:defRPr lang="ja-JP" sz="1400" b="0" i="0" u="none" strike="noStrike" kern="1200" baseline="0">
                <a:solidFill>
                  <a:schemeClr val="bg2">
                    <a:lumMod val="25000"/>
                  </a:schemeClr>
                </a:solidFill>
                <a:latin typeface="+mn-lt"/>
                <a:ea typeface="+mn-ea"/>
                <a:cs typeface="+mn-cs"/>
              </a:defRPr>
            </a:pPr>
            <a:endParaRPr lang="ja-JP"/>
          </a:p>
        </c:txPr>
        <c:crossAx val="146919424"/>
        <c:crosses val="autoZero"/>
        <c:auto val="1"/>
        <c:lblAlgn val="ctr"/>
        <c:lblOffset val="100"/>
        <c:noMultiLvlLbl val="0"/>
      </c:catAx>
      <c:valAx>
        <c:axId val="1469194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0" vertOverflow="ellipsis" vert="horz" wrap="square" anchor="ctr" anchorCtr="1"/>
          <a:lstStyle/>
          <a:p>
            <a:pPr>
              <a:defRPr lang="ja-JP" sz="1600" b="0" i="0" u="none" strike="noStrike" kern="1200" baseline="0">
                <a:solidFill>
                  <a:schemeClr val="bg2">
                    <a:lumMod val="25000"/>
                  </a:schemeClr>
                </a:solidFill>
                <a:latin typeface="+mn-lt"/>
                <a:ea typeface="+mn-ea"/>
                <a:cs typeface="+mn-cs"/>
              </a:defRPr>
            </a:pPr>
            <a:endParaRPr lang="ja-JP"/>
          </a:p>
        </c:txPr>
        <c:crossAx val="14688486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Entry>
      <c:layout>
        <c:manualLayout>
          <c:xMode val="edge"/>
          <c:yMode val="edge"/>
          <c:x val="0.18915378312189199"/>
          <c:y val="0.89800987503290097"/>
          <c:w val="0.60701446747822296"/>
          <c:h val="5.7923744839301503E-2"/>
        </c:manualLayout>
      </c:layout>
      <c:overlay val="0"/>
      <c:spPr>
        <a:noFill/>
        <a:ln>
          <a:noFill/>
        </a:ln>
        <a:effectLst/>
      </c:spPr>
      <c:txPr>
        <a:bodyPr rot="0" spcFirstLastPara="0"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88682415201099"/>
          <c:y val="0.10973243812461"/>
          <c:w val="0.67886681500617296"/>
          <c:h val="0.67348990388333196"/>
        </c:manualLayout>
      </c:layout>
      <c:lineChart>
        <c:grouping val="standard"/>
        <c:varyColors val="0"/>
        <c:ser>
          <c:idx val="1"/>
          <c:order val="1"/>
          <c:tx>
            <c:strRef>
              <c:f>'(1) 献腎移植希望患者数'!$B$4:$C$4</c:f>
              <c:strCache>
                <c:ptCount val="2"/>
                <c:pt idx="0">
                  <c:v>全国</c:v>
                </c:pt>
              </c:strCache>
            </c:strRef>
          </c:tx>
          <c:spPr>
            <a:ln w="50800" cap="rnd" cmpd="sng" algn="ctr">
              <a:solidFill>
                <a:schemeClr val="accent2"/>
              </a:solidFill>
              <a:prstDash val="solid"/>
              <a:round/>
            </a:ln>
            <a:effectLst/>
          </c:spPr>
          <c:marker>
            <c:symbol val="circle"/>
            <c:size val="10"/>
            <c:spPr>
              <a:solidFill>
                <a:schemeClr val="accent2"/>
              </a:solidFill>
              <a:ln w="9525" cap="flat" cmpd="sng" algn="ctr">
                <a:solidFill>
                  <a:schemeClr val="accent2"/>
                </a:solidFill>
                <a:prstDash val="solid"/>
                <a:round/>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2-E210-454A-8E73-575408AF665B}"/>
                </c:ext>
              </c:extLst>
            </c:dLbl>
            <c:dLbl>
              <c:idx val="3"/>
              <c:delete val="1"/>
              <c:extLst>
                <c:ext xmlns:c15="http://schemas.microsoft.com/office/drawing/2012/chart" uri="{CE6537A1-D6FC-4f65-9D91-7224C49458BB}"/>
                <c:ext xmlns:c16="http://schemas.microsoft.com/office/drawing/2014/chart" uri="{C3380CC4-5D6E-409C-BE32-E72D297353CC}">
                  <c16:uniqueId val="{00000003-E210-454A-8E73-575408AF665B}"/>
                </c:ext>
              </c:extLst>
            </c:dLbl>
            <c:dLbl>
              <c:idx val="4"/>
              <c:delete val="1"/>
              <c:extLst>
                <c:ext xmlns:c15="http://schemas.microsoft.com/office/drawing/2012/chart" uri="{CE6537A1-D6FC-4f65-9D91-7224C49458BB}"/>
                <c:ext xmlns:c16="http://schemas.microsoft.com/office/drawing/2014/chart" uri="{C3380CC4-5D6E-409C-BE32-E72D297353CC}">
                  <c16:uniqueId val="{00000004-E210-454A-8E73-575408AF665B}"/>
                </c:ext>
              </c:extLst>
            </c:dLbl>
            <c:dLbl>
              <c:idx val="5"/>
              <c:delete val="1"/>
              <c:extLst>
                <c:ext xmlns:c15="http://schemas.microsoft.com/office/drawing/2012/chart" uri="{CE6537A1-D6FC-4f65-9D91-7224C49458BB}"/>
                <c:ext xmlns:c16="http://schemas.microsoft.com/office/drawing/2014/chart" uri="{C3380CC4-5D6E-409C-BE32-E72D297353CC}">
                  <c16:uniqueId val="{00000005-E210-454A-8E73-575408AF665B}"/>
                </c:ext>
              </c:extLst>
            </c:dLbl>
            <c:dLbl>
              <c:idx val="6"/>
              <c:delete val="1"/>
              <c:extLst>
                <c:ext xmlns:c15="http://schemas.microsoft.com/office/drawing/2012/chart" uri="{CE6537A1-D6FC-4f65-9D91-7224C49458BB}"/>
                <c:ext xmlns:c16="http://schemas.microsoft.com/office/drawing/2014/chart" uri="{C3380CC4-5D6E-409C-BE32-E72D297353CC}">
                  <c16:uniqueId val="{00000006-E210-454A-8E73-575408AF665B}"/>
                </c:ext>
              </c:extLst>
            </c:dLbl>
            <c:dLbl>
              <c:idx val="7"/>
              <c:delete val="1"/>
              <c:extLst>
                <c:ext xmlns:c15="http://schemas.microsoft.com/office/drawing/2012/chart" uri="{CE6537A1-D6FC-4f65-9D91-7224C49458BB}"/>
                <c:ext xmlns:c16="http://schemas.microsoft.com/office/drawing/2014/chart" uri="{C3380CC4-5D6E-409C-BE32-E72D297353CC}">
                  <c16:uniqueId val="{00000007-E210-454A-8E73-575408AF665B}"/>
                </c:ext>
              </c:extLst>
            </c:dLbl>
            <c:dLbl>
              <c:idx val="8"/>
              <c:delete val="1"/>
              <c:extLst>
                <c:ext xmlns:c15="http://schemas.microsoft.com/office/drawing/2012/chart" uri="{CE6537A1-D6FC-4f65-9D91-7224C49458BB}"/>
                <c:ext xmlns:c16="http://schemas.microsoft.com/office/drawing/2014/chart" uri="{C3380CC4-5D6E-409C-BE32-E72D297353CC}">
                  <c16:uniqueId val="{00000008-E210-454A-8E73-575408AF665B}"/>
                </c:ext>
              </c:extLst>
            </c:dLbl>
            <c:dLbl>
              <c:idx val="9"/>
              <c:delete val="1"/>
              <c:extLst>
                <c:ext xmlns:c15="http://schemas.microsoft.com/office/drawing/2012/chart" uri="{CE6537A1-D6FC-4f65-9D91-7224C49458BB}"/>
                <c:ext xmlns:c16="http://schemas.microsoft.com/office/drawing/2014/chart" uri="{C3380CC4-5D6E-409C-BE32-E72D297353CC}">
                  <c16:uniqueId val="{00000009-E210-454A-8E73-575408AF665B}"/>
                </c:ext>
              </c:extLst>
            </c:dLbl>
            <c:dLbl>
              <c:idx val="10"/>
              <c:delete val="1"/>
              <c:extLst>
                <c:ext xmlns:c15="http://schemas.microsoft.com/office/drawing/2012/chart" uri="{CE6537A1-D6FC-4f65-9D91-7224C49458BB}"/>
                <c:ext xmlns:c16="http://schemas.microsoft.com/office/drawing/2014/chart" uri="{C3380CC4-5D6E-409C-BE32-E72D297353CC}">
                  <c16:uniqueId val="{0000000A-E210-454A-8E73-575408AF665B}"/>
                </c:ext>
              </c:extLst>
            </c:dLbl>
            <c:dLbl>
              <c:idx val="11"/>
              <c:delete val="1"/>
              <c:extLst>
                <c:ext xmlns:c15="http://schemas.microsoft.com/office/drawing/2012/chart" uri="{CE6537A1-D6FC-4f65-9D91-7224C49458BB}"/>
                <c:ext xmlns:c16="http://schemas.microsoft.com/office/drawing/2014/chart" uri="{C3380CC4-5D6E-409C-BE32-E72D297353CC}">
                  <c16:uniqueId val="{0000000B-E210-454A-8E73-575408AF665B}"/>
                </c:ext>
              </c:extLst>
            </c:dLbl>
            <c:dLbl>
              <c:idx val="12"/>
              <c:layout>
                <c:manualLayout>
                  <c:x val="-8.4057872324848987E-2"/>
                  <c:y val="0.16079337569805502"/>
                </c:manualLayout>
              </c:layout>
              <c:tx>
                <c:rich>
                  <a:bodyPr rot="0" spcFirstLastPara="0" vertOverflow="ellipsis" vert="horz" wrap="square" lIns="38100" tIns="19050" rIns="38100" bIns="19050" anchor="ctr" anchorCtr="1">
                    <a:noAutofit/>
                  </a:bodyPr>
                  <a:lstStyle/>
                  <a:p>
                    <a:pPr>
                      <a:defRPr lang="ja-JP" sz="1800" b="0" i="0" u="none" strike="noStrike" kern="1200" baseline="0">
                        <a:solidFill>
                          <a:srgbClr val="FA7000"/>
                        </a:solidFill>
                        <a:latin typeface="ＭＳ Ｐゴシック" panose="020B0600070205080204" charset="-128"/>
                        <a:ea typeface="ＭＳ Ｐゴシック" panose="020B0600070205080204" charset="-128"/>
                        <a:cs typeface="+mn-cs"/>
                      </a:defRPr>
                    </a:pPr>
                    <a:r>
                      <a:rPr lang="ja-JP" altLang="en-US" sz="1800" b="0" dirty="0">
                        <a:solidFill>
                          <a:srgbClr val="FA7000"/>
                        </a:solidFill>
                        <a:latin typeface="ＭＳ Ｐゴシック" panose="020B0600070205080204" charset="-128"/>
                        <a:ea typeface="ＭＳ Ｐゴシック" panose="020B0600070205080204" charset="-128"/>
                      </a:rPr>
                      <a:t>全国</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C-E210-454A-8E73-575408AF665B}"/>
                </c:ext>
              </c:extLst>
            </c:dLbl>
            <c:spPr>
              <a:noFill/>
              <a:ln>
                <a:noFill/>
              </a:ln>
              <a:effectLst/>
            </c:spPr>
            <c:txPr>
              <a:bodyPr rot="0" spcFirstLastPara="0" vertOverflow="ellipsis" vert="horz" wrap="square" lIns="38100" tIns="19050" rIns="38100" bIns="19050" anchor="ctr" anchorCtr="1">
                <a:spAutoFit/>
              </a:bodyPr>
              <a:lstStyle/>
              <a:p>
                <a:pPr>
                  <a:defRPr lang="ja-JP" sz="1800" b="1" i="0" u="none" strike="noStrike" kern="1200" baseline="0">
                    <a:solidFill>
                      <a:srgbClr val="FA7000"/>
                    </a:solidFill>
                    <a:latin typeface="ＭＳ Ｐゴシック" panose="020B0600070205080204" charset="-128"/>
                    <a:ea typeface="ＭＳ Ｐゴシック" panose="020B0600070205080204" charset="-128"/>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rgbClr val="FA7000"/>
                      </a:solidFill>
                      <a:prstDash val="solid"/>
                      <a:round/>
                    </a:ln>
                  </c:spPr>
                </c15:leaderLines>
              </c:ext>
            </c:extLst>
          </c:dLbls>
          <c:cat>
            <c:numRef>
              <c:f>'(1) 献腎移植希望患者数'!$D$2:$P$2</c:f>
              <c:numCache>
                <c:formatCode>0_);[Red]\(0\)</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'(1) 献腎移植希望患者数'!$D$4:$P$4</c:f>
              <c:numCache>
                <c:formatCode>#,##0_);[Red]\(#,##0\)</c:formatCode>
                <c:ptCount val="13"/>
                <c:pt idx="0">
                  <c:v>12509</c:v>
                </c:pt>
                <c:pt idx="1">
                  <c:v>12711</c:v>
                </c:pt>
                <c:pt idx="2">
                  <c:v>12757</c:v>
                </c:pt>
                <c:pt idx="3">
                  <c:v>12725</c:v>
                </c:pt>
                <c:pt idx="4">
                  <c:v>12825</c:v>
                </c:pt>
                <c:pt idx="5">
                  <c:v>12828</c:v>
                </c:pt>
                <c:pt idx="6">
                  <c:v>12449</c:v>
                </c:pt>
                <c:pt idx="7">
                  <c:v>12150</c:v>
                </c:pt>
                <c:pt idx="8">
                  <c:v>12505</c:v>
                </c:pt>
                <c:pt idx="9">
                  <c:v>13163</c:v>
                </c:pt>
                <c:pt idx="10">
                  <c:v>13738</c:v>
                </c:pt>
                <c:pt idx="11" formatCode="#,##0">
                  <c:v>14080</c:v>
                </c:pt>
                <c:pt idx="12" formatCode="#,##0">
                  <c:v>14330</c:v>
                </c:pt>
              </c:numCache>
            </c:numRef>
          </c:val>
          <c:smooth val="0"/>
          <c:extLst>
            <c:ext xmlns:c16="http://schemas.microsoft.com/office/drawing/2014/chart" uri="{C3380CC4-5D6E-409C-BE32-E72D297353CC}">
              <c16:uniqueId val="{0000000D-E210-454A-8E73-575408AF665B}"/>
            </c:ext>
          </c:extLst>
        </c:ser>
        <c:dLbls>
          <c:showLegendKey val="0"/>
          <c:showVal val="0"/>
          <c:showCatName val="0"/>
          <c:showSerName val="0"/>
          <c:showPercent val="0"/>
          <c:showBubbleSize val="0"/>
        </c:dLbls>
        <c:marker val="1"/>
        <c:smooth val="0"/>
        <c:axId val="150176512"/>
        <c:axId val="150178048"/>
      </c:lineChart>
      <c:lineChart>
        <c:grouping val="standard"/>
        <c:varyColors val="0"/>
        <c:ser>
          <c:idx val="0"/>
          <c:order val="0"/>
          <c:tx>
            <c:strRef>
              <c:f>'(1) 献腎移植希望患者数'!$B$3:$C$3</c:f>
              <c:strCache>
                <c:ptCount val="2"/>
                <c:pt idx="0">
                  <c:v>北海道</c:v>
                </c:pt>
              </c:strCache>
            </c:strRef>
          </c:tx>
          <c:spPr>
            <a:ln w="50800" cap="rnd" cmpd="sng" algn="ctr">
              <a:solidFill>
                <a:schemeClr val="accent1"/>
              </a:solidFill>
              <a:prstDash val="solid"/>
              <a:round/>
            </a:ln>
            <a:effectLst/>
          </c:spPr>
          <c:marker>
            <c:symbol val="circle"/>
            <c:size val="10"/>
            <c:spPr>
              <a:solidFill>
                <a:schemeClr val="accent1"/>
              </a:solidFill>
              <a:ln w="9525" cap="flat" cmpd="sng" algn="ctr">
                <a:solidFill>
                  <a:schemeClr val="accent1"/>
                </a:solidFill>
                <a:prstDash val="solid"/>
                <a:round/>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10-E210-454A-8E73-575408AF665B}"/>
                </c:ext>
              </c:extLst>
            </c:dLbl>
            <c:dLbl>
              <c:idx val="3"/>
              <c:delete val="1"/>
              <c:extLst>
                <c:ext xmlns:c15="http://schemas.microsoft.com/office/drawing/2012/chart" uri="{CE6537A1-D6FC-4f65-9D91-7224C49458BB}"/>
                <c:ext xmlns:c16="http://schemas.microsoft.com/office/drawing/2014/chart" uri="{C3380CC4-5D6E-409C-BE32-E72D297353CC}">
                  <c16:uniqueId val="{00000011-E210-454A-8E73-575408AF665B}"/>
                </c:ext>
              </c:extLst>
            </c:dLbl>
            <c:dLbl>
              <c:idx val="4"/>
              <c:delete val="1"/>
              <c:extLst>
                <c:ext xmlns:c15="http://schemas.microsoft.com/office/drawing/2012/chart" uri="{CE6537A1-D6FC-4f65-9D91-7224C49458BB}"/>
                <c:ext xmlns:c16="http://schemas.microsoft.com/office/drawing/2014/chart" uri="{C3380CC4-5D6E-409C-BE32-E72D297353CC}">
                  <c16:uniqueId val="{00000012-E210-454A-8E73-575408AF665B}"/>
                </c:ext>
              </c:extLst>
            </c:dLbl>
            <c:dLbl>
              <c:idx val="5"/>
              <c:delete val="1"/>
              <c:extLst>
                <c:ext xmlns:c15="http://schemas.microsoft.com/office/drawing/2012/chart" uri="{CE6537A1-D6FC-4f65-9D91-7224C49458BB}"/>
                <c:ext xmlns:c16="http://schemas.microsoft.com/office/drawing/2014/chart" uri="{C3380CC4-5D6E-409C-BE32-E72D297353CC}">
                  <c16:uniqueId val="{00000013-E210-454A-8E73-575408AF665B}"/>
                </c:ext>
              </c:extLst>
            </c:dLbl>
            <c:dLbl>
              <c:idx val="6"/>
              <c:delete val="1"/>
              <c:extLst>
                <c:ext xmlns:c15="http://schemas.microsoft.com/office/drawing/2012/chart" uri="{CE6537A1-D6FC-4f65-9D91-7224C49458BB}"/>
                <c:ext xmlns:c16="http://schemas.microsoft.com/office/drawing/2014/chart" uri="{C3380CC4-5D6E-409C-BE32-E72D297353CC}">
                  <c16:uniqueId val="{00000014-E210-454A-8E73-575408AF665B}"/>
                </c:ext>
              </c:extLst>
            </c:dLbl>
            <c:dLbl>
              <c:idx val="7"/>
              <c:delete val="1"/>
              <c:extLst>
                <c:ext xmlns:c15="http://schemas.microsoft.com/office/drawing/2012/chart" uri="{CE6537A1-D6FC-4f65-9D91-7224C49458BB}"/>
                <c:ext xmlns:c16="http://schemas.microsoft.com/office/drawing/2014/chart" uri="{C3380CC4-5D6E-409C-BE32-E72D297353CC}">
                  <c16:uniqueId val="{00000015-E210-454A-8E73-575408AF665B}"/>
                </c:ext>
              </c:extLst>
            </c:dLbl>
            <c:dLbl>
              <c:idx val="8"/>
              <c:delete val="1"/>
              <c:extLst>
                <c:ext xmlns:c15="http://schemas.microsoft.com/office/drawing/2012/chart" uri="{CE6537A1-D6FC-4f65-9D91-7224C49458BB}"/>
                <c:ext xmlns:c16="http://schemas.microsoft.com/office/drawing/2014/chart" uri="{C3380CC4-5D6E-409C-BE32-E72D297353CC}">
                  <c16:uniqueId val="{00000016-E210-454A-8E73-575408AF665B}"/>
                </c:ext>
              </c:extLst>
            </c:dLbl>
            <c:dLbl>
              <c:idx val="9"/>
              <c:delete val="1"/>
              <c:extLst>
                <c:ext xmlns:c15="http://schemas.microsoft.com/office/drawing/2012/chart" uri="{CE6537A1-D6FC-4f65-9D91-7224C49458BB}"/>
                <c:ext xmlns:c16="http://schemas.microsoft.com/office/drawing/2014/chart" uri="{C3380CC4-5D6E-409C-BE32-E72D297353CC}">
                  <c16:uniqueId val="{00000017-E210-454A-8E73-575408AF665B}"/>
                </c:ext>
              </c:extLst>
            </c:dLbl>
            <c:dLbl>
              <c:idx val="10"/>
              <c:delete val="1"/>
              <c:extLst>
                <c:ext xmlns:c15="http://schemas.microsoft.com/office/drawing/2012/chart" uri="{CE6537A1-D6FC-4f65-9D91-7224C49458BB}"/>
                <c:ext xmlns:c16="http://schemas.microsoft.com/office/drawing/2014/chart" uri="{C3380CC4-5D6E-409C-BE32-E72D297353CC}">
                  <c16:uniqueId val="{00000018-E210-454A-8E73-575408AF665B}"/>
                </c:ext>
              </c:extLst>
            </c:dLbl>
            <c:dLbl>
              <c:idx val="11"/>
              <c:delete val="1"/>
              <c:extLst>
                <c:ext xmlns:c15="http://schemas.microsoft.com/office/drawing/2012/chart" uri="{CE6537A1-D6FC-4f65-9D91-7224C49458BB}"/>
                <c:ext xmlns:c16="http://schemas.microsoft.com/office/drawing/2014/chart" uri="{C3380CC4-5D6E-409C-BE32-E72D297353CC}">
                  <c16:uniqueId val="{00000019-E210-454A-8E73-575408AF665B}"/>
                </c:ext>
              </c:extLst>
            </c:dLbl>
            <c:dLbl>
              <c:idx val="12"/>
              <c:layout>
                <c:manualLayout>
                  <c:x val="-0.22131785126089029"/>
                  <c:y val="-7.6713276958231172E-2"/>
                </c:manualLayout>
              </c:layout>
              <c:tx>
                <c:rich>
                  <a:bodyPr/>
                  <a:lstStyle/>
                  <a:p>
                    <a:r>
                      <a:rPr lang="ja-JP" altLang="en-US" sz="1800" dirty="0">
                        <a:solidFill>
                          <a:srgbClr val="428BCE"/>
                        </a:solidFill>
                        <a:latin typeface="+mn-ea"/>
                        <a:ea typeface="+mn-ea"/>
                      </a:rPr>
                      <a:t>北海道</a:t>
                    </a:r>
                    <a:endParaRPr lang="ja-JP" altLang="en-US" dirty="0">
                      <a:solidFill>
                        <a:srgbClr val="428BCE"/>
                      </a:solidFill>
                      <a:latin typeface="+mn-ea"/>
                      <a:ea typeface="+mn-ea"/>
                    </a:endParaRP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210-454A-8E73-575408AF665B}"/>
                </c:ext>
              </c:extLst>
            </c:dLbl>
            <c:spPr>
              <a:noFill/>
              <a:ln>
                <a:noFill/>
              </a:ln>
              <a:effectLst/>
            </c:spPr>
            <c:txPr>
              <a:bodyPr rot="0" spcFirstLastPara="0" vertOverflow="ellipsis" vert="horz" wrap="square" lIns="38100" tIns="19050" rIns="38100" bIns="19050" anchor="ctr" anchorCtr="1"/>
              <a:lstStyle/>
              <a:p>
                <a:pPr>
                  <a:defRPr lang="ja-JP" sz="1000" b="0" i="0" u="none" strike="noStrike" kern="1200" baseline="0">
                    <a:solidFill>
                      <a:srgbClr val="428BCE"/>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'(1) 献腎移植希望患者数'!$D$2:$P$2</c:f>
              <c:numCache>
                <c:formatCode>0_);[Red]\(0\)</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'(1) 献腎移植希望患者数'!$D$3:$P$3</c:f>
              <c:numCache>
                <c:formatCode>#,##0_);[Red]\(#,##0\)</c:formatCode>
                <c:ptCount val="13"/>
                <c:pt idx="0">
                  <c:v>563</c:v>
                </c:pt>
                <c:pt idx="1">
                  <c:v>587</c:v>
                </c:pt>
                <c:pt idx="2">
                  <c:v>576</c:v>
                </c:pt>
                <c:pt idx="3">
                  <c:v>568</c:v>
                </c:pt>
                <c:pt idx="4">
                  <c:v>547</c:v>
                </c:pt>
                <c:pt idx="5">
                  <c:v>547</c:v>
                </c:pt>
                <c:pt idx="6">
                  <c:v>549</c:v>
                </c:pt>
                <c:pt idx="7">
                  <c:v>537</c:v>
                </c:pt>
                <c:pt idx="8">
                  <c:v>545</c:v>
                </c:pt>
                <c:pt idx="9">
                  <c:v>568</c:v>
                </c:pt>
                <c:pt idx="10">
                  <c:v>583</c:v>
                </c:pt>
                <c:pt idx="11" formatCode="General">
                  <c:v>573</c:v>
                </c:pt>
                <c:pt idx="12" formatCode="General">
                  <c:v>587</c:v>
                </c:pt>
              </c:numCache>
            </c:numRef>
          </c:val>
          <c:smooth val="0"/>
          <c:extLst>
            <c:ext xmlns:c16="http://schemas.microsoft.com/office/drawing/2014/chart" uri="{C3380CC4-5D6E-409C-BE32-E72D297353CC}">
              <c16:uniqueId val="{0000001B-E210-454A-8E73-575408AF665B}"/>
            </c:ext>
          </c:extLst>
        </c:ser>
        <c:dLbls>
          <c:showLegendKey val="0"/>
          <c:showVal val="0"/>
          <c:showCatName val="0"/>
          <c:showSerName val="0"/>
          <c:showPercent val="0"/>
          <c:showBubbleSize val="0"/>
        </c:dLbls>
        <c:marker val="1"/>
        <c:smooth val="0"/>
        <c:axId val="150582784"/>
        <c:axId val="150584320"/>
      </c:lineChart>
      <c:catAx>
        <c:axId val="150176512"/>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ja-JP" sz="1600" b="0" i="0" u="none" strike="noStrike" kern="1200" baseline="0">
                <a:solidFill>
                  <a:schemeClr val="bg2">
                    <a:lumMod val="25000"/>
                  </a:schemeClr>
                </a:solidFill>
                <a:latin typeface="+mn-lt"/>
                <a:ea typeface="+mn-lt"/>
                <a:cs typeface="+mn-lt"/>
                <a:sym typeface="+mn-lt"/>
              </a:defRPr>
            </a:pPr>
            <a:endParaRPr lang="ja-JP"/>
          </a:p>
        </c:txPr>
        <c:crossAx val="150178048"/>
        <c:crosses val="autoZero"/>
        <c:auto val="1"/>
        <c:lblAlgn val="ctr"/>
        <c:lblOffset val="100"/>
        <c:noMultiLvlLbl val="0"/>
      </c:catAx>
      <c:valAx>
        <c:axId val="150178048"/>
        <c:scaling>
          <c:orientation val="minMax"/>
          <c:max val="15000"/>
          <c:min val="11400"/>
        </c:scaling>
        <c:delete val="0"/>
        <c:axPos val="l"/>
        <c:majorGridlines>
          <c:spPr>
            <a:ln w="9525" cap="flat" cmpd="sng" algn="ctr">
              <a:solidFill>
                <a:schemeClr val="tx1">
                  <a:lumMod val="15000"/>
                  <a:lumOff val="85000"/>
                </a:schemeClr>
              </a:solidFill>
              <a:prstDash val="solid"/>
              <a:round/>
            </a:ln>
            <a:effectLst/>
          </c:spPr>
        </c:majorGridlines>
        <c:title>
          <c:tx>
            <c:rich>
              <a:bodyPr rot="0" spcFirstLastPara="1" vertOverflow="ellipsis" vert="eaVert" wrap="square" anchor="ctr" anchorCtr="1"/>
              <a:lstStyle/>
              <a:p>
                <a:pPr>
                  <a:defRPr lang="ja-JP" sz="1800" b="1" i="0" u="none" strike="noStrike" kern="1200" baseline="0">
                    <a:solidFill>
                      <a:schemeClr val="tx1">
                        <a:lumMod val="65000"/>
                        <a:lumOff val="35000"/>
                      </a:schemeClr>
                    </a:solidFill>
                    <a:latin typeface="ＭＳ Ｐゴシック" panose="020B0600070205080204" charset="-128"/>
                    <a:ea typeface="ＭＳ Ｐゴシック" panose="020B0600070205080204" charset="-128"/>
                    <a:cs typeface="+mn-cs"/>
                  </a:defRPr>
                </a:pPr>
                <a:r>
                  <a:rPr lang="ja-JP" altLang="en-US" sz="1800" b="1" baseline="0" dirty="0">
                    <a:latin typeface="ＭＳ Ｐゴシック" panose="020B0600070205080204" charset="-128"/>
                    <a:ea typeface="ＭＳ Ｐゴシック" panose="020B0600070205080204" charset="-128"/>
                  </a:rPr>
                  <a:t>登録者数（  全国 ）</a:t>
                </a:r>
              </a:p>
            </c:rich>
          </c:tx>
          <c:layout>
            <c:manualLayout>
              <c:xMode val="edge"/>
              <c:yMode val="edge"/>
              <c:x val="3.4796262217332602E-3"/>
              <c:y val="0.27090007165562002"/>
            </c:manualLayout>
          </c:layout>
          <c:overlay val="0"/>
          <c:spPr>
            <a:noFill/>
            <a:ln>
              <a:noFill/>
            </a:ln>
            <a:effectLst/>
          </c:spPr>
        </c:title>
        <c:numFmt formatCode="#,##0_);[Red]\(#,##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ja-JP" sz="1600" b="0" i="0" u="none" strike="noStrike" kern="1200" baseline="0">
                <a:solidFill>
                  <a:schemeClr val="bg2">
                    <a:lumMod val="25000"/>
                  </a:schemeClr>
                </a:solidFill>
                <a:latin typeface="+mn-lt"/>
                <a:ea typeface="+mn-lt"/>
                <a:cs typeface="+mn-lt"/>
                <a:sym typeface="+mn-lt"/>
              </a:defRPr>
            </a:pPr>
            <a:endParaRPr lang="ja-JP"/>
          </a:p>
        </c:txPr>
        <c:crossAx val="150176512"/>
        <c:crosses val="autoZero"/>
        <c:crossBetween val="between"/>
        <c:majorUnit val="300"/>
      </c:valAx>
      <c:catAx>
        <c:axId val="150582784"/>
        <c:scaling>
          <c:orientation val="minMax"/>
        </c:scaling>
        <c:delete val="1"/>
        <c:axPos val="b"/>
        <c:numFmt formatCode="0_);[Red]\(0\)" sourceLinked="1"/>
        <c:majorTickMark val="out"/>
        <c:minorTickMark val="none"/>
        <c:tickLblPos val="nextTo"/>
        <c:crossAx val="150584320"/>
        <c:crosses val="autoZero"/>
        <c:auto val="1"/>
        <c:lblAlgn val="ctr"/>
        <c:lblOffset val="100"/>
        <c:noMultiLvlLbl val="0"/>
      </c:catAx>
      <c:valAx>
        <c:axId val="150584320"/>
        <c:scaling>
          <c:orientation val="minMax"/>
          <c:max val="700"/>
        </c:scaling>
        <c:delete val="0"/>
        <c:axPos val="r"/>
        <c:title>
          <c:tx>
            <c:rich>
              <a:bodyPr rot="0" spcFirstLastPara="1" vertOverflow="ellipsis" vert="eaVert" wrap="square" anchor="ctr" anchorCtr="1"/>
              <a:lstStyle/>
              <a:p>
                <a:pPr>
                  <a:defRPr lang="ja-JP" sz="1800" b="1" i="0" u="none" strike="noStrike" kern="1200" baseline="0">
                    <a:solidFill>
                      <a:schemeClr val="tx1">
                        <a:lumMod val="65000"/>
                        <a:lumOff val="35000"/>
                      </a:schemeClr>
                    </a:solidFill>
                    <a:latin typeface="ＭＳ Ｐゴシック" panose="020B0600070205080204" charset="-128"/>
                    <a:ea typeface="ＭＳ Ｐゴシック" panose="020B0600070205080204" charset="-128"/>
                    <a:cs typeface="+mn-cs"/>
                  </a:defRPr>
                </a:pPr>
                <a:r>
                  <a:rPr lang="ja-JP" altLang="en-US" sz="1800" b="1" baseline="0" dirty="0">
                    <a:latin typeface="ＭＳ Ｐゴシック" panose="020B0600070205080204" charset="-128"/>
                    <a:ea typeface="ＭＳ Ｐゴシック" panose="020B0600070205080204" charset="-128"/>
                  </a:rPr>
                  <a:t>登録者数（  北海道 ）</a:t>
                </a:r>
              </a:p>
            </c:rich>
          </c:tx>
          <c:layout>
            <c:manualLayout>
              <c:xMode val="edge"/>
              <c:yMode val="edge"/>
              <c:x val="0.96189940072902103"/>
              <c:y val="0.25771495837525199"/>
            </c:manualLayout>
          </c:layout>
          <c:overlay val="0"/>
          <c:spPr>
            <a:noFill/>
            <a:ln>
              <a:noFill/>
            </a:ln>
            <a:effectLst/>
          </c:spPr>
        </c:title>
        <c:numFmt formatCode="#,##0_);[Red]\(#,##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ja-JP" sz="1600" b="1" i="0" u="none" strike="noStrike" kern="1200" baseline="0">
                <a:solidFill>
                  <a:schemeClr val="tx1">
                    <a:lumMod val="65000"/>
                    <a:lumOff val="35000"/>
                  </a:schemeClr>
                </a:solidFill>
                <a:latin typeface="ＭＳ Ｐ明朝" panose="02020600040205080304" pitchFamily="18" charset="-128"/>
                <a:ea typeface="ＭＳ Ｐ明朝" panose="02020600040205080304" pitchFamily="18" charset="-128"/>
                <a:cs typeface="+mn-cs"/>
              </a:defRPr>
            </a:pPr>
            <a:endParaRPr lang="ja-JP"/>
          </a:p>
        </c:txPr>
        <c:crossAx val="150582784"/>
        <c:crosses val="max"/>
        <c:crossBetween val="between"/>
      </c:valAx>
      <c:spPr>
        <a:noFill/>
        <a:ln>
          <a:noFill/>
        </a:ln>
        <a:effectLst/>
      </c:spPr>
    </c:plotArea>
    <c:plotVisOnly val="1"/>
    <c:dispBlanksAs val="gap"/>
    <c:showDLblsOverMax val="0"/>
  </c:chart>
  <c:spPr>
    <a:noFill/>
    <a:ln>
      <a:noFill/>
    </a:ln>
    <a:effectLst/>
  </c:spPr>
  <c:txPr>
    <a:bodyPr/>
    <a:lstStyle/>
    <a:p>
      <a:pPr>
        <a:defRPr lang="ja-JP"/>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32171360425701"/>
          <c:y val="4.1716983203425199E-2"/>
          <c:w val="0.79337675442619904"/>
          <c:h val="0.85414425293665597"/>
        </c:manualLayout>
      </c:layout>
      <c:lineChart>
        <c:grouping val="standard"/>
        <c:varyColors val="0"/>
        <c:ser>
          <c:idx val="0"/>
          <c:order val="0"/>
          <c:tx>
            <c:strRef>
              <c:f>'(2) 移植実施、中止などの数'!$B$3:$C$3</c:f>
              <c:strCache>
                <c:ptCount val="2"/>
                <c:pt idx="0">
                  <c:v>希望者数</c:v>
                </c:pt>
              </c:strCache>
            </c:strRef>
          </c:tx>
          <c:spPr>
            <a:ln w="50800" cap="rnd">
              <a:solidFill>
                <a:schemeClr val="accent1"/>
              </a:solidFill>
              <a:round/>
            </a:ln>
            <a:effectLst/>
          </c:spPr>
          <c:marker>
            <c:symbol val="circle"/>
            <c:size val="10"/>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E69-E940-9B5D-06A1FCCC437B}"/>
                </c:ext>
              </c:extLst>
            </c:dLbl>
            <c:dLbl>
              <c:idx val="1"/>
              <c:delete val="1"/>
              <c:extLst>
                <c:ext xmlns:c15="http://schemas.microsoft.com/office/drawing/2012/chart" uri="{CE6537A1-D6FC-4f65-9D91-7224C49458BB}"/>
                <c:ext xmlns:c16="http://schemas.microsoft.com/office/drawing/2014/chart" uri="{C3380CC4-5D6E-409C-BE32-E72D297353CC}">
                  <c16:uniqueId val="{00000001-DE69-E940-9B5D-06A1FCCC437B}"/>
                </c:ext>
              </c:extLst>
            </c:dLbl>
            <c:dLbl>
              <c:idx val="2"/>
              <c:delete val="1"/>
              <c:extLst>
                <c:ext xmlns:c15="http://schemas.microsoft.com/office/drawing/2012/chart" uri="{CE6537A1-D6FC-4f65-9D91-7224C49458BB}"/>
                <c:ext xmlns:c16="http://schemas.microsoft.com/office/drawing/2014/chart" uri="{C3380CC4-5D6E-409C-BE32-E72D297353CC}">
                  <c16:uniqueId val="{00000002-DE69-E940-9B5D-06A1FCCC437B}"/>
                </c:ext>
              </c:extLst>
            </c:dLbl>
            <c:dLbl>
              <c:idx val="3"/>
              <c:delete val="1"/>
              <c:extLst>
                <c:ext xmlns:c15="http://schemas.microsoft.com/office/drawing/2012/chart" uri="{CE6537A1-D6FC-4f65-9D91-7224C49458BB}"/>
                <c:ext xmlns:c16="http://schemas.microsoft.com/office/drawing/2014/chart" uri="{C3380CC4-5D6E-409C-BE32-E72D297353CC}">
                  <c16:uniqueId val="{00000003-DE69-E940-9B5D-06A1FCCC437B}"/>
                </c:ext>
              </c:extLst>
            </c:dLbl>
            <c:dLbl>
              <c:idx val="4"/>
              <c:delete val="1"/>
              <c:extLst>
                <c:ext xmlns:c15="http://schemas.microsoft.com/office/drawing/2012/chart" uri="{CE6537A1-D6FC-4f65-9D91-7224C49458BB}"/>
                <c:ext xmlns:c16="http://schemas.microsoft.com/office/drawing/2014/chart" uri="{C3380CC4-5D6E-409C-BE32-E72D297353CC}">
                  <c16:uniqueId val="{00000004-DE69-E940-9B5D-06A1FCCC437B}"/>
                </c:ext>
              </c:extLst>
            </c:dLbl>
            <c:dLbl>
              <c:idx val="5"/>
              <c:delete val="1"/>
              <c:extLst>
                <c:ext xmlns:c15="http://schemas.microsoft.com/office/drawing/2012/chart" uri="{CE6537A1-D6FC-4f65-9D91-7224C49458BB}"/>
                <c:ext xmlns:c16="http://schemas.microsoft.com/office/drawing/2014/chart" uri="{C3380CC4-5D6E-409C-BE32-E72D297353CC}">
                  <c16:uniqueId val="{00000005-DE69-E940-9B5D-06A1FCCC437B}"/>
                </c:ext>
              </c:extLst>
            </c:dLbl>
            <c:dLbl>
              <c:idx val="6"/>
              <c:delete val="1"/>
              <c:extLst>
                <c:ext xmlns:c15="http://schemas.microsoft.com/office/drawing/2012/chart" uri="{CE6537A1-D6FC-4f65-9D91-7224C49458BB}"/>
                <c:ext xmlns:c16="http://schemas.microsoft.com/office/drawing/2014/chart" uri="{C3380CC4-5D6E-409C-BE32-E72D297353CC}">
                  <c16:uniqueId val="{00000006-DE69-E940-9B5D-06A1FCCC437B}"/>
                </c:ext>
              </c:extLst>
            </c:dLbl>
            <c:dLbl>
              <c:idx val="7"/>
              <c:delete val="1"/>
              <c:extLst>
                <c:ext xmlns:c15="http://schemas.microsoft.com/office/drawing/2012/chart" uri="{CE6537A1-D6FC-4f65-9D91-7224C49458BB}"/>
                <c:ext xmlns:c16="http://schemas.microsoft.com/office/drawing/2014/chart" uri="{C3380CC4-5D6E-409C-BE32-E72D297353CC}">
                  <c16:uniqueId val="{00000007-DE69-E940-9B5D-06A1FCCC437B}"/>
                </c:ext>
              </c:extLst>
            </c:dLbl>
            <c:dLbl>
              <c:idx val="8"/>
              <c:delete val="1"/>
              <c:extLst>
                <c:ext xmlns:c15="http://schemas.microsoft.com/office/drawing/2012/chart" uri="{CE6537A1-D6FC-4f65-9D91-7224C49458BB}"/>
                <c:ext xmlns:c16="http://schemas.microsoft.com/office/drawing/2014/chart" uri="{C3380CC4-5D6E-409C-BE32-E72D297353CC}">
                  <c16:uniqueId val="{00000008-DE69-E940-9B5D-06A1FCCC437B}"/>
                </c:ext>
              </c:extLst>
            </c:dLbl>
            <c:dLbl>
              <c:idx val="9"/>
              <c:delete val="1"/>
              <c:extLst>
                <c:ext xmlns:c15="http://schemas.microsoft.com/office/drawing/2012/chart" uri="{CE6537A1-D6FC-4f65-9D91-7224C49458BB}"/>
                <c:ext xmlns:c16="http://schemas.microsoft.com/office/drawing/2014/chart" uri="{C3380CC4-5D6E-409C-BE32-E72D297353CC}">
                  <c16:uniqueId val="{00000009-DE69-E940-9B5D-06A1FCCC437B}"/>
                </c:ext>
              </c:extLst>
            </c:dLbl>
            <c:dLbl>
              <c:idx val="10"/>
              <c:layout>
                <c:manualLayout>
                  <c:x val="-7.4141351771477002E-2"/>
                  <c:y val="-5.74848371502838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DE69-E940-9B5D-06A1FCCC437B}"/>
                </c:ext>
              </c:extLst>
            </c:dLbl>
            <c:dLbl>
              <c:idx val="11"/>
              <c:delete val="1"/>
              <c:extLst>
                <c:ext xmlns:c15="http://schemas.microsoft.com/office/drawing/2012/chart" uri="{CE6537A1-D6FC-4f65-9D91-7224C49458BB}"/>
                <c:ext xmlns:c16="http://schemas.microsoft.com/office/drawing/2014/chart" uri="{C3380CC4-5D6E-409C-BE32-E72D297353CC}">
                  <c16:uniqueId val="{0000000B-DE69-E940-9B5D-06A1FCCC437B}"/>
                </c:ext>
              </c:extLst>
            </c:dLbl>
            <c:dLbl>
              <c:idx val="12"/>
              <c:delete val="1"/>
              <c:extLst>
                <c:ext xmlns:c15="http://schemas.microsoft.com/office/drawing/2012/chart" uri="{CE6537A1-D6FC-4f65-9D91-7224C49458BB}"/>
                <c:ext xmlns:c16="http://schemas.microsoft.com/office/drawing/2014/chart" uri="{C3380CC4-5D6E-409C-BE32-E72D297353CC}">
                  <c16:uniqueId val="{0000000C-DE69-E940-9B5D-06A1FCCC437B}"/>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'(2) 移植実施、中止などの数'!$D$2:$P$2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'(2) 移植実施、中止などの数'!$D$3:$P$3</c:f>
              <c:numCache>
                <c:formatCode>#,##0_);[Red]\(#,##0\)</c:formatCode>
                <c:ptCount val="13"/>
                <c:pt idx="0">
                  <c:v>12509</c:v>
                </c:pt>
                <c:pt idx="1">
                  <c:v>12711</c:v>
                </c:pt>
                <c:pt idx="2">
                  <c:v>12757</c:v>
                </c:pt>
                <c:pt idx="3">
                  <c:v>12725</c:v>
                </c:pt>
                <c:pt idx="4">
                  <c:v>12825</c:v>
                </c:pt>
                <c:pt idx="5">
                  <c:v>12828</c:v>
                </c:pt>
                <c:pt idx="6">
                  <c:v>12449</c:v>
                </c:pt>
                <c:pt idx="7">
                  <c:v>12150</c:v>
                </c:pt>
                <c:pt idx="8">
                  <c:v>12505</c:v>
                </c:pt>
                <c:pt idx="9" formatCode="#,##0">
                  <c:v>13163</c:v>
                </c:pt>
                <c:pt idx="10" formatCode="#,##0">
                  <c:v>13738</c:v>
                </c:pt>
                <c:pt idx="11" formatCode="#,##0">
                  <c:v>14080</c:v>
                </c:pt>
                <c:pt idx="12" formatCode="#,##0">
                  <c:v>14330</c:v>
                </c:pt>
              </c:numCache>
            </c:numRef>
          </c:val>
          <c:smooth val="0"/>
          <c:extLst>
            <c:ext xmlns:c16="http://schemas.microsoft.com/office/drawing/2014/chart" uri="{C3380CC4-5D6E-409C-BE32-E72D297353CC}">
              <c16:uniqueId val="{0000000D-DE69-E940-9B5D-06A1FCCC437B}"/>
            </c:ext>
          </c:extLst>
        </c:ser>
        <c:ser>
          <c:idx val="1"/>
          <c:order val="1"/>
          <c:tx>
            <c:strRef>
              <c:f>'(2) 移植実施、中止などの数'!$B$4:$C$4</c:f>
              <c:strCache>
                <c:ptCount val="2"/>
                <c:pt idx="0">
                  <c:v>死体移植済</c:v>
                </c:pt>
              </c:strCache>
            </c:strRef>
          </c:tx>
          <c:spPr>
            <a:ln w="50800" cap="rnd">
              <a:solidFill>
                <a:schemeClr val="accent2"/>
              </a:solidFill>
              <a:round/>
            </a:ln>
            <a:effectLst/>
          </c:spPr>
          <c:marker>
            <c:symbol val="diamond"/>
            <c:size val="1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DE69-E940-9B5D-06A1FCCC437B}"/>
                </c:ext>
              </c:extLst>
            </c:dLbl>
            <c:dLbl>
              <c:idx val="1"/>
              <c:delete val="1"/>
              <c:extLst>
                <c:ext xmlns:c15="http://schemas.microsoft.com/office/drawing/2012/chart" uri="{CE6537A1-D6FC-4f65-9D91-7224C49458BB}"/>
                <c:ext xmlns:c16="http://schemas.microsoft.com/office/drawing/2014/chart" uri="{C3380CC4-5D6E-409C-BE32-E72D297353CC}">
                  <c16:uniqueId val="{0000000F-DE69-E940-9B5D-06A1FCCC437B}"/>
                </c:ext>
              </c:extLst>
            </c:dLbl>
            <c:dLbl>
              <c:idx val="2"/>
              <c:delete val="1"/>
              <c:extLst>
                <c:ext xmlns:c15="http://schemas.microsoft.com/office/drawing/2012/chart" uri="{CE6537A1-D6FC-4f65-9D91-7224C49458BB}"/>
                <c:ext xmlns:c16="http://schemas.microsoft.com/office/drawing/2014/chart" uri="{C3380CC4-5D6E-409C-BE32-E72D297353CC}">
                  <c16:uniqueId val="{00000010-DE69-E940-9B5D-06A1FCCC437B}"/>
                </c:ext>
              </c:extLst>
            </c:dLbl>
            <c:dLbl>
              <c:idx val="3"/>
              <c:delete val="1"/>
              <c:extLst>
                <c:ext xmlns:c15="http://schemas.microsoft.com/office/drawing/2012/chart" uri="{CE6537A1-D6FC-4f65-9D91-7224C49458BB}"/>
                <c:ext xmlns:c16="http://schemas.microsoft.com/office/drawing/2014/chart" uri="{C3380CC4-5D6E-409C-BE32-E72D297353CC}">
                  <c16:uniqueId val="{00000011-DE69-E940-9B5D-06A1FCCC437B}"/>
                </c:ext>
              </c:extLst>
            </c:dLbl>
            <c:dLbl>
              <c:idx val="4"/>
              <c:delete val="1"/>
              <c:extLst>
                <c:ext xmlns:c15="http://schemas.microsoft.com/office/drawing/2012/chart" uri="{CE6537A1-D6FC-4f65-9D91-7224C49458BB}"/>
                <c:ext xmlns:c16="http://schemas.microsoft.com/office/drawing/2014/chart" uri="{C3380CC4-5D6E-409C-BE32-E72D297353CC}">
                  <c16:uniqueId val="{00000012-DE69-E940-9B5D-06A1FCCC437B}"/>
                </c:ext>
              </c:extLst>
            </c:dLbl>
            <c:dLbl>
              <c:idx val="5"/>
              <c:delete val="1"/>
              <c:extLst>
                <c:ext xmlns:c15="http://schemas.microsoft.com/office/drawing/2012/chart" uri="{CE6537A1-D6FC-4f65-9D91-7224C49458BB}"/>
                <c:ext xmlns:c16="http://schemas.microsoft.com/office/drawing/2014/chart" uri="{C3380CC4-5D6E-409C-BE32-E72D297353CC}">
                  <c16:uniqueId val="{00000013-DE69-E940-9B5D-06A1FCCC437B}"/>
                </c:ext>
              </c:extLst>
            </c:dLbl>
            <c:dLbl>
              <c:idx val="6"/>
              <c:delete val="1"/>
              <c:extLst>
                <c:ext xmlns:c15="http://schemas.microsoft.com/office/drawing/2012/chart" uri="{CE6537A1-D6FC-4f65-9D91-7224C49458BB}"/>
                <c:ext xmlns:c16="http://schemas.microsoft.com/office/drawing/2014/chart" uri="{C3380CC4-5D6E-409C-BE32-E72D297353CC}">
                  <c16:uniqueId val="{00000014-DE69-E940-9B5D-06A1FCCC437B}"/>
                </c:ext>
              </c:extLst>
            </c:dLbl>
            <c:dLbl>
              <c:idx val="7"/>
              <c:delete val="1"/>
              <c:extLst>
                <c:ext xmlns:c15="http://schemas.microsoft.com/office/drawing/2012/chart" uri="{CE6537A1-D6FC-4f65-9D91-7224C49458BB}"/>
                <c:ext xmlns:c16="http://schemas.microsoft.com/office/drawing/2014/chart" uri="{C3380CC4-5D6E-409C-BE32-E72D297353CC}">
                  <c16:uniqueId val="{00000015-DE69-E940-9B5D-06A1FCCC437B}"/>
                </c:ext>
              </c:extLst>
            </c:dLbl>
            <c:dLbl>
              <c:idx val="8"/>
              <c:delete val="1"/>
              <c:extLst>
                <c:ext xmlns:c15="http://schemas.microsoft.com/office/drawing/2012/chart" uri="{CE6537A1-D6FC-4f65-9D91-7224C49458BB}"/>
                <c:ext xmlns:c16="http://schemas.microsoft.com/office/drawing/2014/chart" uri="{C3380CC4-5D6E-409C-BE32-E72D297353CC}">
                  <c16:uniqueId val="{00000016-DE69-E940-9B5D-06A1FCCC437B}"/>
                </c:ext>
              </c:extLst>
            </c:dLbl>
            <c:dLbl>
              <c:idx val="9"/>
              <c:layout>
                <c:manualLayout>
                  <c:x val="-0.22022872200568"/>
                  <c:y val="-9.35921631385323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DE69-E940-9B5D-06A1FCCC437B}"/>
                </c:ext>
              </c:extLst>
            </c:dLbl>
            <c:dLbl>
              <c:idx val="10"/>
              <c:delete val="1"/>
              <c:extLst>
                <c:ext xmlns:c15="http://schemas.microsoft.com/office/drawing/2012/chart" uri="{CE6537A1-D6FC-4f65-9D91-7224C49458BB}"/>
                <c:ext xmlns:c16="http://schemas.microsoft.com/office/drawing/2014/chart" uri="{C3380CC4-5D6E-409C-BE32-E72D297353CC}">
                  <c16:uniqueId val="{00000018-DE69-E940-9B5D-06A1FCCC437B}"/>
                </c:ext>
              </c:extLst>
            </c:dLbl>
            <c:dLbl>
              <c:idx val="11"/>
              <c:delete val="1"/>
              <c:extLst>
                <c:ext xmlns:c15="http://schemas.microsoft.com/office/drawing/2012/chart" uri="{CE6537A1-D6FC-4f65-9D91-7224C49458BB}"/>
                <c:ext xmlns:c16="http://schemas.microsoft.com/office/drawing/2014/chart" uri="{C3380CC4-5D6E-409C-BE32-E72D297353CC}">
                  <c16:uniqueId val="{00000019-DE69-E940-9B5D-06A1FCCC437B}"/>
                </c:ext>
              </c:extLst>
            </c:dLbl>
            <c:dLbl>
              <c:idx val="12"/>
              <c:delete val="1"/>
              <c:extLst>
                <c:ext xmlns:c15="http://schemas.microsoft.com/office/drawing/2012/chart" uri="{CE6537A1-D6FC-4f65-9D91-7224C49458BB}"/>
                <c:ext xmlns:c16="http://schemas.microsoft.com/office/drawing/2014/chart" uri="{C3380CC4-5D6E-409C-BE32-E72D297353CC}">
                  <c16:uniqueId val="{0000001A-DE69-E940-9B5D-06A1FCCC437B}"/>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ED7D31">
                          <a:lumMod val="75000"/>
                        </a:srgbClr>
                      </a:solidFill>
                      <a:round/>
                    </a:ln>
                    <a:effectLst/>
                  </c:spPr>
                </c15:leaderLines>
              </c:ext>
            </c:extLst>
          </c:dLbls>
          <c:cat>
            <c:numRef>
              <c:f>'(2) 移植実施、中止などの数'!$D$2:$P$2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'(2) 移植実施、中止などの数'!$D$4:$P$4</c:f>
              <c:numCache>
                <c:formatCode>#,##0_);[Red]\(#,##0\)</c:formatCode>
                <c:ptCount val="13"/>
                <c:pt idx="0">
                  <c:v>2848</c:v>
                </c:pt>
                <c:pt idx="1">
                  <c:v>3053</c:v>
                </c:pt>
                <c:pt idx="2">
                  <c:v>3208</c:v>
                </c:pt>
                <c:pt idx="3">
                  <c:v>3335</c:v>
                </c:pt>
                <c:pt idx="4">
                  <c:v>3502</c:v>
                </c:pt>
                <c:pt idx="5">
                  <c:v>3679</c:v>
                </c:pt>
                <c:pt idx="6">
                  <c:v>3877</c:v>
                </c:pt>
                <c:pt idx="7">
                  <c:v>4059</c:v>
                </c:pt>
                <c:pt idx="8">
                  <c:v>3986</c:v>
                </c:pt>
                <c:pt idx="9" formatCode="#,##0">
                  <c:v>4116</c:v>
                </c:pt>
                <c:pt idx="10" formatCode="#,##0">
                  <c:v>4222</c:v>
                </c:pt>
                <c:pt idx="11" formatCode="#,##0">
                  <c:v>4399</c:v>
                </c:pt>
                <c:pt idx="12" formatCode="#,##0">
                  <c:v>4636</c:v>
                </c:pt>
              </c:numCache>
            </c:numRef>
          </c:val>
          <c:smooth val="0"/>
          <c:extLst>
            <c:ext xmlns:c16="http://schemas.microsoft.com/office/drawing/2014/chart" uri="{C3380CC4-5D6E-409C-BE32-E72D297353CC}">
              <c16:uniqueId val="{0000001B-DE69-E940-9B5D-06A1FCCC437B}"/>
            </c:ext>
          </c:extLst>
        </c:ser>
        <c:ser>
          <c:idx val="2"/>
          <c:order val="2"/>
          <c:tx>
            <c:strRef>
              <c:f>'(2) 移植実施、中止などの数'!$B$5:$C$5</c:f>
              <c:strCache>
                <c:ptCount val="2"/>
                <c:pt idx="0">
                  <c:v>取消</c:v>
                </c:pt>
              </c:strCache>
            </c:strRef>
          </c:tx>
          <c:spPr>
            <a:ln w="50800" cap="rnd">
              <a:solidFill>
                <a:schemeClr val="accent3"/>
              </a:solidFill>
              <a:round/>
            </a:ln>
            <a:effectLst/>
          </c:spPr>
          <c:marker>
            <c:symbol val="circle"/>
            <c:size val="10"/>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DE69-E940-9B5D-06A1FCCC437B}"/>
                </c:ext>
              </c:extLst>
            </c:dLbl>
            <c:dLbl>
              <c:idx val="1"/>
              <c:delete val="1"/>
              <c:extLst>
                <c:ext xmlns:c15="http://schemas.microsoft.com/office/drawing/2012/chart" uri="{CE6537A1-D6FC-4f65-9D91-7224C49458BB}"/>
                <c:ext xmlns:c16="http://schemas.microsoft.com/office/drawing/2014/chart" uri="{C3380CC4-5D6E-409C-BE32-E72D297353CC}">
                  <c16:uniqueId val="{0000001D-DE69-E940-9B5D-06A1FCCC437B}"/>
                </c:ext>
              </c:extLst>
            </c:dLbl>
            <c:dLbl>
              <c:idx val="2"/>
              <c:delete val="1"/>
              <c:extLst>
                <c:ext xmlns:c15="http://schemas.microsoft.com/office/drawing/2012/chart" uri="{CE6537A1-D6FC-4f65-9D91-7224C49458BB}"/>
                <c:ext xmlns:c16="http://schemas.microsoft.com/office/drawing/2014/chart" uri="{C3380CC4-5D6E-409C-BE32-E72D297353CC}">
                  <c16:uniqueId val="{0000001E-DE69-E940-9B5D-06A1FCCC437B}"/>
                </c:ext>
              </c:extLst>
            </c:dLbl>
            <c:dLbl>
              <c:idx val="3"/>
              <c:delete val="1"/>
              <c:extLst>
                <c:ext xmlns:c15="http://schemas.microsoft.com/office/drawing/2012/chart" uri="{CE6537A1-D6FC-4f65-9D91-7224C49458BB}"/>
                <c:ext xmlns:c16="http://schemas.microsoft.com/office/drawing/2014/chart" uri="{C3380CC4-5D6E-409C-BE32-E72D297353CC}">
                  <c16:uniqueId val="{0000001F-DE69-E940-9B5D-06A1FCCC437B}"/>
                </c:ext>
              </c:extLst>
            </c:dLbl>
            <c:dLbl>
              <c:idx val="4"/>
              <c:delete val="1"/>
              <c:extLst>
                <c:ext xmlns:c15="http://schemas.microsoft.com/office/drawing/2012/chart" uri="{CE6537A1-D6FC-4f65-9D91-7224C49458BB}"/>
                <c:ext xmlns:c16="http://schemas.microsoft.com/office/drawing/2014/chart" uri="{C3380CC4-5D6E-409C-BE32-E72D297353CC}">
                  <c16:uniqueId val="{00000020-DE69-E940-9B5D-06A1FCCC437B}"/>
                </c:ext>
              </c:extLst>
            </c:dLbl>
            <c:dLbl>
              <c:idx val="5"/>
              <c:delete val="1"/>
              <c:extLst>
                <c:ext xmlns:c15="http://schemas.microsoft.com/office/drawing/2012/chart" uri="{CE6537A1-D6FC-4f65-9D91-7224C49458BB}"/>
                <c:ext xmlns:c16="http://schemas.microsoft.com/office/drawing/2014/chart" uri="{C3380CC4-5D6E-409C-BE32-E72D297353CC}">
                  <c16:uniqueId val="{00000021-DE69-E940-9B5D-06A1FCCC437B}"/>
                </c:ext>
              </c:extLst>
            </c:dLbl>
            <c:dLbl>
              <c:idx val="6"/>
              <c:delete val="1"/>
              <c:extLst>
                <c:ext xmlns:c15="http://schemas.microsoft.com/office/drawing/2012/chart" uri="{CE6537A1-D6FC-4f65-9D91-7224C49458BB}"/>
                <c:ext xmlns:c16="http://schemas.microsoft.com/office/drawing/2014/chart" uri="{C3380CC4-5D6E-409C-BE32-E72D297353CC}">
                  <c16:uniqueId val="{00000022-DE69-E940-9B5D-06A1FCCC437B}"/>
                </c:ext>
              </c:extLst>
            </c:dLbl>
            <c:dLbl>
              <c:idx val="7"/>
              <c:delete val="1"/>
              <c:extLst>
                <c:ext xmlns:c15="http://schemas.microsoft.com/office/drawing/2012/chart" uri="{CE6537A1-D6FC-4f65-9D91-7224C49458BB}"/>
                <c:ext xmlns:c16="http://schemas.microsoft.com/office/drawing/2014/chart" uri="{C3380CC4-5D6E-409C-BE32-E72D297353CC}">
                  <c16:uniqueId val="{00000023-DE69-E940-9B5D-06A1FCCC437B}"/>
                </c:ext>
              </c:extLst>
            </c:dLbl>
            <c:dLbl>
              <c:idx val="8"/>
              <c:delete val="1"/>
              <c:extLst>
                <c:ext xmlns:c15="http://schemas.microsoft.com/office/drawing/2012/chart" uri="{CE6537A1-D6FC-4f65-9D91-7224C49458BB}"/>
                <c:ext xmlns:c16="http://schemas.microsoft.com/office/drawing/2014/chart" uri="{C3380CC4-5D6E-409C-BE32-E72D297353CC}">
                  <c16:uniqueId val="{00000024-DE69-E940-9B5D-06A1FCCC437B}"/>
                </c:ext>
              </c:extLst>
            </c:dLbl>
            <c:dLbl>
              <c:idx val="9"/>
              <c:delete val="1"/>
              <c:extLst>
                <c:ext xmlns:c15="http://schemas.microsoft.com/office/drawing/2012/chart" uri="{CE6537A1-D6FC-4f65-9D91-7224C49458BB}"/>
                <c:ext xmlns:c16="http://schemas.microsoft.com/office/drawing/2014/chart" uri="{C3380CC4-5D6E-409C-BE32-E72D297353CC}">
                  <c16:uniqueId val="{00000025-DE69-E940-9B5D-06A1FCCC437B}"/>
                </c:ext>
              </c:extLst>
            </c:dLbl>
            <c:dLbl>
              <c:idx val="10"/>
              <c:layout>
                <c:manualLayout>
                  <c:x val="-4.7629684420742398E-2"/>
                  <c:y val="-5.98900604620112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DE69-E940-9B5D-06A1FCCC437B}"/>
                </c:ext>
              </c:extLst>
            </c:dLbl>
            <c:dLbl>
              <c:idx val="11"/>
              <c:delete val="1"/>
              <c:extLst>
                <c:ext xmlns:c15="http://schemas.microsoft.com/office/drawing/2012/chart" uri="{CE6537A1-D6FC-4f65-9D91-7224C49458BB}"/>
                <c:ext xmlns:c16="http://schemas.microsoft.com/office/drawing/2014/chart" uri="{C3380CC4-5D6E-409C-BE32-E72D297353CC}">
                  <c16:uniqueId val="{00000027-DE69-E940-9B5D-06A1FCCC437B}"/>
                </c:ext>
              </c:extLst>
            </c:dLbl>
            <c:dLbl>
              <c:idx val="12"/>
              <c:delete val="1"/>
              <c:extLst>
                <c:ext xmlns:c15="http://schemas.microsoft.com/office/drawing/2012/chart" uri="{CE6537A1-D6FC-4f65-9D91-7224C49458BB}"/>
                <c:ext xmlns:c16="http://schemas.microsoft.com/office/drawing/2014/chart" uri="{C3380CC4-5D6E-409C-BE32-E72D297353CC}">
                  <c16:uniqueId val="{00000028-DE69-E940-9B5D-06A1FCCC437B}"/>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'(2) 移植実施、中止などの数'!$D$2:$P$2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'(2) 移植実施、中止などの数'!$D$5:$P$5</c:f>
              <c:numCache>
                <c:formatCode>#,##0_);[Red]\(#,##0\)</c:formatCode>
                <c:ptCount val="13"/>
                <c:pt idx="0">
                  <c:v>15441</c:v>
                </c:pt>
                <c:pt idx="1">
                  <c:v>15966</c:v>
                </c:pt>
                <c:pt idx="2">
                  <c:v>16574</c:v>
                </c:pt>
                <c:pt idx="3">
                  <c:v>17344</c:v>
                </c:pt>
                <c:pt idx="4">
                  <c:v>17952</c:v>
                </c:pt>
                <c:pt idx="5">
                  <c:v>18621</c:v>
                </c:pt>
                <c:pt idx="6">
                  <c:v>19647</c:v>
                </c:pt>
                <c:pt idx="7">
                  <c:v>20485</c:v>
                </c:pt>
                <c:pt idx="8">
                  <c:v>20966</c:v>
                </c:pt>
                <c:pt idx="9" formatCode="#,##0">
                  <c:v>21389</c:v>
                </c:pt>
                <c:pt idx="10" formatCode="#,##0">
                  <c:v>21870</c:v>
                </c:pt>
                <c:pt idx="11" formatCode="#,##0">
                  <c:v>22500</c:v>
                </c:pt>
                <c:pt idx="12" formatCode="#,##0">
                  <c:v>23083</c:v>
                </c:pt>
              </c:numCache>
            </c:numRef>
          </c:val>
          <c:smooth val="0"/>
          <c:extLst>
            <c:ext xmlns:c16="http://schemas.microsoft.com/office/drawing/2014/chart" uri="{C3380CC4-5D6E-409C-BE32-E72D297353CC}">
              <c16:uniqueId val="{00000029-DE69-E940-9B5D-06A1FCCC437B}"/>
            </c:ext>
          </c:extLst>
        </c:ser>
        <c:ser>
          <c:idx val="3"/>
          <c:order val="3"/>
          <c:tx>
            <c:strRef>
              <c:f>'(2) 移植実施、中止などの数'!$B$6:$C$6</c:f>
              <c:strCache>
                <c:ptCount val="2"/>
                <c:pt idx="0">
                  <c:v>死亡</c:v>
                </c:pt>
              </c:strCache>
            </c:strRef>
          </c:tx>
          <c:spPr>
            <a:ln w="50800" cap="rnd">
              <a:solidFill>
                <a:schemeClr val="accent4"/>
              </a:solidFill>
              <a:prstDash val="sysDot"/>
              <a:round/>
            </a:ln>
            <a:effectLst/>
          </c:spPr>
          <c:marker>
            <c:symbol val="circle"/>
            <c:size val="6"/>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A-DE69-E940-9B5D-06A1FCCC437B}"/>
                </c:ext>
              </c:extLst>
            </c:dLbl>
            <c:dLbl>
              <c:idx val="1"/>
              <c:delete val="1"/>
              <c:extLst>
                <c:ext xmlns:c15="http://schemas.microsoft.com/office/drawing/2012/chart" uri="{CE6537A1-D6FC-4f65-9D91-7224C49458BB}"/>
                <c:ext xmlns:c16="http://schemas.microsoft.com/office/drawing/2014/chart" uri="{C3380CC4-5D6E-409C-BE32-E72D297353CC}">
                  <c16:uniqueId val="{0000002B-DE69-E940-9B5D-06A1FCCC437B}"/>
                </c:ext>
              </c:extLst>
            </c:dLbl>
            <c:dLbl>
              <c:idx val="2"/>
              <c:delete val="1"/>
              <c:extLst>
                <c:ext xmlns:c15="http://schemas.microsoft.com/office/drawing/2012/chart" uri="{CE6537A1-D6FC-4f65-9D91-7224C49458BB}"/>
                <c:ext xmlns:c16="http://schemas.microsoft.com/office/drawing/2014/chart" uri="{C3380CC4-5D6E-409C-BE32-E72D297353CC}">
                  <c16:uniqueId val="{0000002C-DE69-E940-9B5D-06A1FCCC437B}"/>
                </c:ext>
              </c:extLst>
            </c:dLbl>
            <c:dLbl>
              <c:idx val="3"/>
              <c:delete val="1"/>
              <c:extLst>
                <c:ext xmlns:c15="http://schemas.microsoft.com/office/drawing/2012/chart" uri="{CE6537A1-D6FC-4f65-9D91-7224C49458BB}"/>
                <c:ext xmlns:c16="http://schemas.microsoft.com/office/drawing/2014/chart" uri="{C3380CC4-5D6E-409C-BE32-E72D297353CC}">
                  <c16:uniqueId val="{0000002D-DE69-E940-9B5D-06A1FCCC437B}"/>
                </c:ext>
              </c:extLst>
            </c:dLbl>
            <c:dLbl>
              <c:idx val="4"/>
              <c:delete val="1"/>
              <c:extLst>
                <c:ext xmlns:c15="http://schemas.microsoft.com/office/drawing/2012/chart" uri="{CE6537A1-D6FC-4f65-9D91-7224C49458BB}"/>
                <c:ext xmlns:c16="http://schemas.microsoft.com/office/drawing/2014/chart" uri="{C3380CC4-5D6E-409C-BE32-E72D297353CC}">
                  <c16:uniqueId val="{0000002E-DE69-E940-9B5D-06A1FCCC437B}"/>
                </c:ext>
              </c:extLst>
            </c:dLbl>
            <c:dLbl>
              <c:idx val="5"/>
              <c:delete val="1"/>
              <c:extLst>
                <c:ext xmlns:c15="http://schemas.microsoft.com/office/drawing/2012/chart" uri="{CE6537A1-D6FC-4f65-9D91-7224C49458BB}"/>
                <c:ext xmlns:c16="http://schemas.microsoft.com/office/drawing/2014/chart" uri="{C3380CC4-5D6E-409C-BE32-E72D297353CC}">
                  <c16:uniqueId val="{0000002F-DE69-E940-9B5D-06A1FCCC437B}"/>
                </c:ext>
              </c:extLst>
            </c:dLbl>
            <c:dLbl>
              <c:idx val="6"/>
              <c:delete val="1"/>
              <c:extLst>
                <c:ext xmlns:c15="http://schemas.microsoft.com/office/drawing/2012/chart" uri="{CE6537A1-D6FC-4f65-9D91-7224C49458BB}"/>
                <c:ext xmlns:c16="http://schemas.microsoft.com/office/drawing/2014/chart" uri="{C3380CC4-5D6E-409C-BE32-E72D297353CC}">
                  <c16:uniqueId val="{00000030-DE69-E940-9B5D-06A1FCCC437B}"/>
                </c:ext>
              </c:extLst>
            </c:dLbl>
            <c:dLbl>
              <c:idx val="7"/>
              <c:delete val="1"/>
              <c:extLst>
                <c:ext xmlns:c15="http://schemas.microsoft.com/office/drawing/2012/chart" uri="{CE6537A1-D6FC-4f65-9D91-7224C49458BB}"/>
                <c:ext xmlns:c16="http://schemas.microsoft.com/office/drawing/2014/chart" uri="{C3380CC4-5D6E-409C-BE32-E72D297353CC}">
                  <c16:uniqueId val="{00000031-DE69-E940-9B5D-06A1FCCC437B}"/>
                </c:ext>
              </c:extLst>
            </c:dLbl>
            <c:dLbl>
              <c:idx val="8"/>
              <c:delete val="1"/>
              <c:extLst>
                <c:ext xmlns:c15="http://schemas.microsoft.com/office/drawing/2012/chart" uri="{CE6537A1-D6FC-4f65-9D91-7224C49458BB}"/>
                <c:ext xmlns:c16="http://schemas.microsoft.com/office/drawing/2014/chart" uri="{C3380CC4-5D6E-409C-BE32-E72D297353CC}">
                  <c16:uniqueId val="{00000032-DE69-E940-9B5D-06A1FCCC437B}"/>
                </c:ext>
              </c:extLst>
            </c:dLbl>
            <c:dLbl>
              <c:idx val="9"/>
              <c:delete val="1"/>
              <c:extLst>
                <c:ext xmlns:c15="http://schemas.microsoft.com/office/drawing/2012/chart" uri="{CE6537A1-D6FC-4f65-9D91-7224C49458BB}"/>
                <c:ext xmlns:c16="http://schemas.microsoft.com/office/drawing/2014/chart" uri="{C3380CC4-5D6E-409C-BE32-E72D297353CC}">
                  <c16:uniqueId val="{00000033-DE69-E940-9B5D-06A1FCCC437B}"/>
                </c:ext>
              </c:extLst>
            </c:dLbl>
            <c:dLbl>
              <c:idx val="10"/>
              <c:layout>
                <c:manualLayout>
                  <c:x val="1.7830334751630698E-2"/>
                  <c:y val="-9.367246350736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DE69-E940-9B5D-06A1FCCC437B}"/>
                </c:ext>
              </c:extLst>
            </c:dLbl>
            <c:dLbl>
              <c:idx val="11"/>
              <c:delete val="1"/>
              <c:extLst>
                <c:ext xmlns:c15="http://schemas.microsoft.com/office/drawing/2012/chart" uri="{CE6537A1-D6FC-4f65-9D91-7224C49458BB}"/>
                <c:ext xmlns:c16="http://schemas.microsoft.com/office/drawing/2014/chart" uri="{C3380CC4-5D6E-409C-BE32-E72D297353CC}">
                  <c16:uniqueId val="{00000035-DE69-E940-9B5D-06A1FCCC437B}"/>
                </c:ext>
              </c:extLst>
            </c:dLbl>
            <c:dLbl>
              <c:idx val="12"/>
              <c:delete val="1"/>
              <c:extLst>
                <c:ext xmlns:c15="http://schemas.microsoft.com/office/drawing/2012/chart" uri="{CE6537A1-D6FC-4f65-9D91-7224C49458BB}"/>
                <c:ext xmlns:c16="http://schemas.microsoft.com/office/drawing/2014/chart" uri="{C3380CC4-5D6E-409C-BE32-E72D297353CC}">
                  <c16:uniqueId val="{00000036-DE69-E940-9B5D-06A1FCCC437B}"/>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numRef>
              <c:f>'(2) 移植実施、中止などの数'!$D$2:$P$2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'(2) 移植実施、中止などの数'!$D$6:$P$6</c:f>
              <c:numCache>
                <c:formatCode>#,##0_);[Red]\(#,##0\)</c:formatCode>
                <c:ptCount val="13"/>
                <c:pt idx="0">
                  <c:v>2793</c:v>
                </c:pt>
                <c:pt idx="1">
                  <c:v>2973</c:v>
                </c:pt>
                <c:pt idx="2">
                  <c:v>3135</c:v>
                </c:pt>
                <c:pt idx="3">
                  <c:v>3307</c:v>
                </c:pt>
                <c:pt idx="4">
                  <c:v>3488</c:v>
                </c:pt>
                <c:pt idx="5">
                  <c:v>3659</c:v>
                </c:pt>
                <c:pt idx="6">
                  <c:v>3858</c:v>
                </c:pt>
                <c:pt idx="7">
                  <c:v>4085</c:v>
                </c:pt>
                <c:pt idx="8">
                  <c:v>4292</c:v>
                </c:pt>
                <c:pt idx="9" formatCode="#,##0">
                  <c:v>4430</c:v>
                </c:pt>
                <c:pt idx="10" formatCode="#,##0">
                  <c:v>4658</c:v>
                </c:pt>
                <c:pt idx="11" formatCode="#,##0">
                  <c:v>4888</c:v>
                </c:pt>
                <c:pt idx="12" formatCode="#,##0">
                  <c:v>5143</c:v>
                </c:pt>
              </c:numCache>
            </c:numRef>
          </c:val>
          <c:smooth val="0"/>
          <c:extLst>
            <c:ext xmlns:c16="http://schemas.microsoft.com/office/drawing/2014/chart" uri="{C3380CC4-5D6E-409C-BE32-E72D297353CC}">
              <c16:uniqueId val="{00000037-DE69-E940-9B5D-06A1FCCC437B}"/>
            </c:ext>
          </c:extLst>
        </c:ser>
        <c:ser>
          <c:idx val="4"/>
          <c:order val="4"/>
          <c:tx>
            <c:strRef>
              <c:f>'(2) 移植実施、中止などの数'!$B$7:$C$7</c:f>
              <c:strCache>
                <c:ptCount val="2"/>
                <c:pt idx="0">
                  <c:v>生体移植済</c:v>
                </c:pt>
              </c:strCache>
            </c:strRef>
          </c:tx>
          <c:spPr>
            <a:ln w="50800" cap="rnd">
              <a:solidFill>
                <a:schemeClr val="accent5"/>
              </a:solidFill>
              <a:round/>
            </a:ln>
            <a:effectLst/>
          </c:spPr>
          <c:marker>
            <c:symbol val="circle"/>
            <c:size val="10"/>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38-DE69-E940-9B5D-06A1FCCC437B}"/>
                </c:ext>
              </c:extLst>
            </c:dLbl>
            <c:dLbl>
              <c:idx val="1"/>
              <c:delete val="1"/>
              <c:extLst>
                <c:ext xmlns:c15="http://schemas.microsoft.com/office/drawing/2012/chart" uri="{CE6537A1-D6FC-4f65-9D91-7224C49458BB}"/>
                <c:ext xmlns:c16="http://schemas.microsoft.com/office/drawing/2014/chart" uri="{C3380CC4-5D6E-409C-BE32-E72D297353CC}">
                  <c16:uniqueId val="{00000039-DE69-E940-9B5D-06A1FCCC437B}"/>
                </c:ext>
              </c:extLst>
            </c:dLbl>
            <c:dLbl>
              <c:idx val="2"/>
              <c:delete val="1"/>
              <c:extLst>
                <c:ext xmlns:c15="http://schemas.microsoft.com/office/drawing/2012/chart" uri="{CE6537A1-D6FC-4f65-9D91-7224C49458BB}"/>
                <c:ext xmlns:c16="http://schemas.microsoft.com/office/drawing/2014/chart" uri="{C3380CC4-5D6E-409C-BE32-E72D297353CC}">
                  <c16:uniqueId val="{0000003A-DE69-E940-9B5D-06A1FCCC437B}"/>
                </c:ext>
              </c:extLst>
            </c:dLbl>
            <c:dLbl>
              <c:idx val="3"/>
              <c:delete val="1"/>
              <c:extLst>
                <c:ext xmlns:c15="http://schemas.microsoft.com/office/drawing/2012/chart" uri="{CE6537A1-D6FC-4f65-9D91-7224C49458BB}"/>
                <c:ext xmlns:c16="http://schemas.microsoft.com/office/drawing/2014/chart" uri="{C3380CC4-5D6E-409C-BE32-E72D297353CC}">
                  <c16:uniqueId val="{0000003B-DE69-E940-9B5D-06A1FCCC437B}"/>
                </c:ext>
              </c:extLst>
            </c:dLbl>
            <c:dLbl>
              <c:idx val="4"/>
              <c:delete val="1"/>
              <c:extLst>
                <c:ext xmlns:c15="http://schemas.microsoft.com/office/drawing/2012/chart" uri="{CE6537A1-D6FC-4f65-9D91-7224C49458BB}"/>
                <c:ext xmlns:c16="http://schemas.microsoft.com/office/drawing/2014/chart" uri="{C3380CC4-5D6E-409C-BE32-E72D297353CC}">
                  <c16:uniqueId val="{0000003C-DE69-E940-9B5D-06A1FCCC437B}"/>
                </c:ext>
              </c:extLst>
            </c:dLbl>
            <c:dLbl>
              <c:idx val="5"/>
              <c:delete val="1"/>
              <c:extLst>
                <c:ext xmlns:c15="http://schemas.microsoft.com/office/drawing/2012/chart" uri="{CE6537A1-D6FC-4f65-9D91-7224C49458BB}"/>
                <c:ext xmlns:c16="http://schemas.microsoft.com/office/drawing/2014/chart" uri="{C3380CC4-5D6E-409C-BE32-E72D297353CC}">
                  <c16:uniqueId val="{0000003D-DE69-E940-9B5D-06A1FCCC437B}"/>
                </c:ext>
              </c:extLst>
            </c:dLbl>
            <c:dLbl>
              <c:idx val="6"/>
              <c:delete val="1"/>
              <c:extLst>
                <c:ext xmlns:c15="http://schemas.microsoft.com/office/drawing/2012/chart" uri="{CE6537A1-D6FC-4f65-9D91-7224C49458BB}"/>
                <c:ext xmlns:c16="http://schemas.microsoft.com/office/drawing/2014/chart" uri="{C3380CC4-5D6E-409C-BE32-E72D297353CC}">
                  <c16:uniqueId val="{0000003E-DE69-E940-9B5D-06A1FCCC437B}"/>
                </c:ext>
              </c:extLst>
            </c:dLbl>
            <c:dLbl>
              <c:idx val="7"/>
              <c:delete val="1"/>
              <c:extLst>
                <c:ext xmlns:c15="http://schemas.microsoft.com/office/drawing/2012/chart" uri="{CE6537A1-D6FC-4f65-9D91-7224C49458BB}"/>
                <c:ext xmlns:c16="http://schemas.microsoft.com/office/drawing/2014/chart" uri="{C3380CC4-5D6E-409C-BE32-E72D297353CC}">
                  <c16:uniqueId val="{0000003F-DE69-E940-9B5D-06A1FCCC437B}"/>
                </c:ext>
              </c:extLst>
            </c:dLbl>
            <c:dLbl>
              <c:idx val="8"/>
              <c:delete val="1"/>
              <c:extLst>
                <c:ext xmlns:c15="http://schemas.microsoft.com/office/drawing/2012/chart" uri="{CE6537A1-D6FC-4f65-9D91-7224C49458BB}"/>
                <c:ext xmlns:c16="http://schemas.microsoft.com/office/drawing/2014/chart" uri="{C3380CC4-5D6E-409C-BE32-E72D297353CC}">
                  <c16:uniqueId val="{00000040-DE69-E940-9B5D-06A1FCCC437B}"/>
                </c:ext>
              </c:extLst>
            </c:dLbl>
            <c:dLbl>
              <c:idx val="9"/>
              <c:layout>
                <c:manualLayout>
                  <c:x val="-7.3412971575966088E-2"/>
                  <c:y val="6.9589218243097647E-2"/>
                </c:manualLayout>
              </c:layout>
              <c:tx>
                <c:rich>
                  <a:bodyPr rot="0" spcFirstLastPara="1" vertOverflow="ellipsis" vert="horz" wrap="square" lIns="36195" tIns="19050" rIns="36195" bIns="36195" anchor="ctr" anchorCtr="1">
                    <a:noAutofit/>
                  </a:bodyPr>
                  <a:lstStyle/>
                  <a:p>
                    <a:pPr>
                      <a:defRPr lang="ja-JP" sz="1600" b="0" i="0" u="none" strike="noStrike" kern="1200" baseline="0">
                        <a:solidFill>
                          <a:schemeClr val="tx1">
                            <a:lumMod val="75000"/>
                            <a:lumOff val="25000"/>
                          </a:schemeClr>
                        </a:solidFill>
                        <a:latin typeface="+mn-lt"/>
                        <a:ea typeface="+mn-ea"/>
                        <a:cs typeface="+mn-cs"/>
                      </a:defRPr>
                    </a:pPr>
                    <a:r>
                      <a:rPr lang="zh-TW" altLang="en-US" sz="1600" b="1">
                        <a:latin typeface="ＭＳ Ｐゴシック" panose="020B0600070205080204" charset="-128"/>
                        <a:ea typeface="ＭＳ Ｐゴシック" panose="020B0600070205080204" charset="-128"/>
                      </a:rPr>
                      <a:t>生体腎移植済</a:t>
                    </a:r>
                  </a:p>
                </c:rich>
              </c:tx>
              <c:spPr>
                <a:noFill/>
                <a:ln>
                  <a:noFill/>
                </a:ln>
                <a:effectLst/>
              </c:spPr>
              <c:txPr>
                <a:bodyPr rot="0" spcFirstLastPara="1" vertOverflow="ellipsis" vert="horz" wrap="square" lIns="36195" tIns="19050" rIns="36195" bIns="36195" anchor="ctr" anchorCtr="1">
                  <a:noAutofit/>
                </a:bodyPr>
                <a:lstStyle/>
                <a:p>
                  <a:pPr>
                    <a:defRPr lang="ja-JP" sz="16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248880816086893"/>
                      <c:h val="5.5242634315424602E-2"/>
                    </c:manualLayout>
                  </c15:layout>
                  <c15:showDataLabelsRange val="0"/>
                </c:ext>
                <c:ext xmlns:c16="http://schemas.microsoft.com/office/drawing/2014/chart" uri="{C3380CC4-5D6E-409C-BE32-E72D297353CC}">
                  <c16:uniqueId val="{00000041-DE69-E940-9B5D-06A1FCCC437B}"/>
                </c:ext>
              </c:extLst>
            </c:dLbl>
            <c:dLbl>
              <c:idx val="10"/>
              <c:delete val="1"/>
              <c:extLst>
                <c:ext xmlns:c15="http://schemas.microsoft.com/office/drawing/2012/chart" uri="{CE6537A1-D6FC-4f65-9D91-7224C49458BB}"/>
                <c:ext xmlns:c16="http://schemas.microsoft.com/office/drawing/2014/chart" uri="{C3380CC4-5D6E-409C-BE32-E72D297353CC}">
                  <c16:uniqueId val="{00000042-DE69-E940-9B5D-06A1FCCC437B}"/>
                </c:ext>
              </c:extLst>
            </c:dLbl>
            <c:dLbl>
              <c:idx val="11"/>
              <c:delete val="1"/>
              <c:extLst>
                <c:ext xmlns:c15="http://schemas.microsoft.com/office/drawing/2012/chart" uri="{CE6537A1-D6FC-4f65-9D91-7224C49458BB}"/>
                <c:ext xmlns:c16="http://schemas.microsoft.com/office/drawing/2014/chart" uri="{C3380CC4-5D6E-409C-BE32-E72D297353CC}">
                  <c16:uniqueId val="{00000043-DE69-E940-9B5D-06A1FCCC437B}"/>
                </c:ext>
              </c:extLst>
            </c:dLbl>
            <c:dLbl>
              <c:idx val="12"/>
              <c:delete val="1"/>
              <c:extLst>
                <c:ext xmlns:c15="http://schemas.microsoft.com/office/drawing/2012/chart" uri="{CE6537A1-D6FC-4f65-9D91-7224C49458BB}"/>
                <c:ext xmlns:c16="http://schemas.microsoft.com/office/drawing/2014/chart" uri="{C3380CC4-5D6E-409C-BE32-E72D297353CC}">
                  <c16:uniqueId val="{00000044-DE69-E940-9B5D-06A1FCCC437B}"/>
                </c:ext>
              </c:extLst>
            </c:dLbl>
            <c:spPr>
              <a:noFill/>
              <a:ln>
                <a:noFill/>
              </a:ln>
              <a:effectLst/>
            </c:spPr>
            <c:txPr>
              <a:bodyPr rot="0" spcFirstLastPara="1" vertOverflow="ellipsis" vert="horz" wrap="square" lIns="36195" tIns="19050" rIns="36195" bIns="36195" anchor="ctr" anchorCtr="1">
                <a:spAutoFit/>
              </a:bodyPr>
              <a:lstStyle/>
              <a:p>
                <a:pPr>
                  <a:defRPr lang="ja-JP" sz="1600" b="0" i="0" u="none" strike="noStrike" kern="1200" baseline="0">
                    <a:solidFill>
                      <a:schemeClr val="tx1">
                        <a:lumMod val="75000"/>
                        <a:lumOff val="25000"/>
                      </a:schemeClr>
                    </a:solidFill>
                    <a:latin typeface="+mn-lt"/>
                    <a:ea typeface="+mn-ea"/>
                    <a:cs typeface="+mn-cs"/>
                  </a:defRPr>
                </a:pPr>
                <a:endParaRPr lang="ja-JP"/>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 移植実施、中止などの数'!$D$2:$P$2</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'(2) 移植実施、中止などの数'!$D$7:$P$7</c:f>
              <c:numCache>
                <c:formatCode>#,##0_);[Red]\(#,##0\)</c:formatCode>
                <c:ptCount val="13"/>
                <c:pt idx="0">
                  <c:v>2043</c:v>
                </c:pt>
                <c:pt idx="1">
                  <c:v>2169</c:v>
                </c:pt>
                <c:pt idx="2">
                  <c:v>2291</c:v>
                </c:pt>
                <c:pt idx="3">
                  <c:v>2387</c:v>
                </c:pt>
                <c:pt idx="4">
                  <c:v>2500</c:v>
                </c:pt>
                <c:pt idx="5">
                  <c:v>2605</c:v>
                </c:pt>
                <c:pt idx="6">
                  <c:v>2745</c:v>
                </c:pt>
                <c:pt idx="7">
                  <c:v>2872</c:v>
                </c:pt>
                <c:pt idx="8">
                  <c:v>2988</c:v>
                </c:pt>
                <c:pt idx="9" formatCode="#,##0">
                  <c:v>3063</c:v>
                </c:pt>
                <c:pt idx="10" formatCode="#,##0">
                  <c:v>3133</c:v>
                </c:pt>
                <c:pt idx="11" formatCode="#,##0">
                  <c:v>3204</c:v>
                </c:pt>
                <c:pt idx="12" formatCode="#,##0">
                  <c:v>3291</c:v>
                </c:pt>
              </c:numCache>
            </c:numRef>
          </c:val>
          <c:smooth val="0"/>
          <c:extLst>
            <c:ext xmlns:c16="http://schemas.microsoft.com/office/drawing/2014/chart" uri="{C3380CC4-5D6E-409C-BE32-E72D297353CC}">
              <c16:uniqueId val="{00000045-DE69-E940-9B5D-06A1FCCC437B}"/>
            </c:ext>
          </c:extLst>
        </c:ser>
        <c:dLbls>
          <c:showLegendKey val="0"/>
          <c:showVal val="1"/>
          <c:showCatName val="0"/>
          <c:showSerName val="0"/>
          <c:showPercent val="0"/>
          <c:showBubbleSize val="0"/>
        </c:dLbls>
        <c:marker val="1"/>
        <c:smooth val="0"/>
        <c:axId val="115696000"/>
        <c:axId val="115697536"/>
      </c:lineChart>
      <c:catAx>
        <c:axId val="11569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60000" spcFirstLastPara="1" vertOverflow="ellipsis" wrap="square" anchor="ctr" anchorCtr="1"/>
          <a:lstStyle/>
          <a:p>
            <a:pPr>
              <a:defRPr lang="ja-JP" sz="1400" b="1" i="0" u="none" strike="noStrike" kern="1200" baseline="0">
                <a:solidFill>
                  <a:schemeClr val="bg2">
                    <a:lumMod val="25000"/>
                  </a:schemeClr>
                </a:solidFill>
                <a:latin typeface="+mn-lt"/>
                <a:ea typeface="+mn-lt"/>
                <a:cs typeface="+mn-lt"/>
                <a:sym typeface="+mn-lt"/>
              </a:defRPr>
            </a:pPr>
            <a:endParaRPr lang="ja-JP"/>
          </a:p>
        </c:txPr>
        <c:crossAx val="115697536"/>
        <c:crosses val="autoZero"/>
        <c:auto val="1"/>
        <c:lblAlgn val="ctr"/>
        <c:lblOffset val="100"/>
        <c:noMultiLvlLbl val="0"/>
      </c:catAx>
      <c:valAx>
        <c:axId val="115697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lang="ja-JP" sz="1800" b="0" i="0" u="none" strike="noStrike" kern="1200" baseline="0">
                    <a:solidFill>
                      <a:schemeClr val="tx1">
                        <a:lumMod val="65000"/>
                        <a:lumOff val="35000"/>
                      </a:schemeClr>
                    </a:solidFill>
                    <a:latin typeface="ＭＳ Ｐ明朝" panose="02020600040205080304" pitchFamily="18" charset="-128"/>
                    <a:ea typeface="ＭＳ Ｐ明朝" panose="02020600040205080304" pitchFamily="18" charset="-128"/>
                    <a:cs typeface="+mn-cs"/>
                  </a:defRPr>
                </a:pPr>
                <a:r>
                  <a:rPr lang="ja-JP" altLang="en-US" sz="1800" b="1">
                    <a:latin typeface="ＭＳ Ｐ明朝" panose="02020600040205080304" pitchFamily="18" charset="-128"/>
                    <a:ea typeface="ＭＳ Ｐ明朝" panose="02020600040205080304" pitchFamily="18" charset="-128"/>
                  </a:rPr>
                  <a:t>人数</a:t>
                </a:r>
              </a:p>
            </c:rich>
          </c:tx>
          <c:layout>
            <c:manualLayout>
              <c:xMode val="edge"/>
              <c:yMode val="edge"/>
              <c:x val="7.0911175487076098E-3"/>
              <c:y val="0.37650361967169599"/>
            </c:manualLayout>
          </c:layout>
          <c:overlay val="0"/>
          <c:spPr>
            <a:noFill/>
            <a:ln>
              <a:noFill/>
            </a:ln>
            <a:effectLst/>
          </c:spPr>
          <c:txPr>
            <a:bodyPr rot="0" spcFirstLastPara="1" vertOverflow="ellipsis" vert="eaVert" wrap="square" anchor="ctr" anchorCtr="1"/>
            <a:lstStyle/>
            <a:p>
              <a:pPr>
                <a:defRPr lang="ja-JP" sz="1800" b="0" i="0" u="none" strike="noStrike" kern="1200" baseline="0">
                  <a:solidFill>
                    <a:schemeClr val="tx1">
                      <a:lumMod val="65000"/>
                      <a:lumOff val="35000"/>
                    </a:schemeClr>
                  </a:solidFill>
                  <a:latin typeface="ＭＳ Ｐ明朝" panose="02020600040205080304" pitchFamily="18" charset="-128"/>
                  <a:ea typeface="ＭＳ Ｐ明朝" panose="02020600040205080304" pitchFamily="18"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1600" b="1" i="0" u="none" strike="noStrike" kern="1200" baseline="0">
                <a:solidFill>
                  <a:schemeClr val="bg2">
                    <a:lumMod val="25000"/>
                  </a:schemeClr>
                </a:solidFill>
                <a:latin typeface="+mn-lt"/>
                <a:ea typeface="+mn-lt"/>
                <a:cs typeface="+mn-lt"/>
                <a:sym typeface="+mn-lt"/>
              </a:defRPr>
            </a:pPr>
            <a:endParaRPr lang="ja-JP"/>
          </a:p>
        </c:txPr>
        <c:crossAx val="115696000"/>
        <c:crosses val="autoZero"/>
        <c:crossBetween val="between"/>
      </c:valAx>
      <c:spPr>
        <a:noFill/>
        <a:ln>
          <a:noFill/>
        </a:ln>
        <a:effectLst/>
      </c:spPr>
    </c:plotArea>
    <c:legend>
      <c:legendPos val="b"/>
      <c:layout>
        <c:manualLayout>
          <c:xMode val="edge"/>
          <c:yMode val="edge"/>
          <c:x val="0.18784380640614401"/>
          <c:y val="4.6137296585813899E-2"/>
          <c:w val="0.207582612752712"/>
          <c:h val="0.23769070847278601"/>
        </c:manualLayout>
      </c:layout>
      <c:overlay val="0"/>
      <c:spPr>
        <a:noFill/>
        <a:ln>
          <a:solidFill>
            <a:srgbClr val="A5A5A5"/>
          </a:solid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ＭＳ Ｐゴシック" panose="020B0600070205080204" charset="-128"/>
              <a:ea typeface="ＭＳ Ｐゴシック" panose="020B0600070205080204" charset="-128"/>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ja-JP" sz="1600"/>
              <a:t>平均年</a:t>
            </a:r>
            <a:r>
              <a:rPr lang="ja-JP" sz="1600" spc="-200">
                <a:solidFill>
                  <a:schemeClr val="tx1">
                    <a:lumMod val="65000"/>
                    <a:lumOff val="35000"/>
                  </a:schemeClr>
                </a:solidFill>
                <a:uFillTx/>
              </a:rPr>
              <a:t>齢</a:t>
            </a:r>
            <a:r>
              <a:rPr lang="ja-JP" sz="1600"/>
              <a:t>（才）</a:t>
            </a:r>
          </a:p>
        </c:rich>
      </c:tx>
      <c:layout>
        <c:manualLayout>
          <c:xMode val="edge"/>
          <c:yMode val="edge"/>
          <c:x val="0.39089560687594499"/>
          <c:y val="1.0886900957918701E-2"/>
        </c:manualLayout>
      </c:layout>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9239809045910995E-2"/>
          <c:y val="0.28706486149847499"/>
          <c:w val="0.87946209892468297"/>
          <c:h val="0.28393380592770301"/>
        </c:manualLayout>
      </c:layout>
      <c:lineChart>
        <c:grouping val="standard"/>
        <c:varyColors val="0"/>
        <c:ser>
          <c:idx val="0"/>
          <c:order val="0"/>
          <c:tx>
            <c:strRef>
              <c:f>Sheet1!$A$3</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315-1944-A450-BB92EF386145}"/>
                </c:ext>
              </c:extLst>
            </c:dLbl>
            <c:dLbl>
              <c:idx val="1"/>
              <c:delete val="1"/>
              <c:extLst>
                <c:ext xmlns:c15="http://schemas.microsoft.com/office/drawing/2012/chart" uri="{CE6537A1-D6FC-4f65-9D91-7224C49458BB}"/>
                <c:ext xmlns:c16="http://schemas.microsoft.com/office/drawing/2014/chart" uri="{C3380CC4-5D6E-409C-BE32-E72D297353CC}">
                  <c16:uniqueId val="{00000001-4315-1944-A450-BB92EF386145}"/>
                </c:ext>
              </c:extLst>
            </c:dLbl>
            <c:dLbl>
              <c:idx val="2"/>
              <c:delete val="1"/>
              <c:extLst>
                <c:ext xmlns:c15="http://schemas.microsoft.com/office/drawing/2012/chart" uri="{CE6537A1-D6FC-4f65-9D91-7224C49458BB}"/>
                <c:ext xmlns:c16="http://schemas.microsoft.com/office/drawing/2014/chart" uri="{C3380CC4-5D6E-409C-BE32-E72D297353CC}">
                  <c16:uniqueId val="{00000002-4315-1944-A450-BB92EF386145}"/>
                </c:ext>
              </c:extLst>
            </c:dLbl>
            <c:dLbl>
              <c:idx val="3"/>
              <c:delete val="1"/>
              <c:extLst>
                <c:ext xmlns:c15="http://schemas.microsoft.com/office/drawing/2012/chart" uri="{CE6537A1-D6FC-4f65-9D91-7224C49458BB}"/>
                <c:ext xmlns:c16="http://schemas.microsoft.com/office/drawing/2014/chart" uri="{C3380CC4-5D6E-409C-BE32-E72D297353CC}">
                  <c16:uniqueId val="{00000003-4315-1944-A450-BB92EF386145}"/>
                </c:ext>
              </c:extLst>
            </c:dLbl>
            <c:dLbl>
              <c:idx val="4"/>
              <c:delete val="1"/>
              <c:extLst>
                <c:ext xmlns:c15="http://schemas.microsoft.com/office/drawing/2012/chart" uri="{CE6537A1-D6FC-4f65-9D91-7224C49458BB}"/>
                <c:ext xmlns:c16="http://schemas.microsoft.com/office/drawing/2014/chart" uri="{C3380CC4-5D6E-409C-BE32-E72D297353CC}">
                  <c16:uniqueId val="{00000004-4315-1944-A450-BB92EF386145}"/>
                </c:ext>
              </c:extLst>
            </c:dLbl>
            <c:dLbl>
              <c:idx val="5"/>
              <c:delete val="1"/>
              <c:extLst>
                <c:ext xmlns:c15="http://schemas.microsoft.com/office/drawing/2012/chart" uri="{CE6537A1-D6FC-4f65-9D91-7224C49458BB}"/>
                <c:ext xmlns:c16="http://schemas.microsoft.com/office/drawing/2014/chart" uri="{C3380CC4-5D6E-409C-BE32-E72D297353CC}">
                  <c16:uniqueId val="{00000005-4315-1944-A450-BB92EF386145}"/>
                </c:ext>
              </c:extLst>
            </c:dLbl>
            <c:dLbl>
              <c:idx val="6"/>
              <c:delete val="1"/>
              <c:extLst>
                <c:ext xmlns:c15="http://schemas.microsoft.com/office/drawing/2012/chart" uri="{CE6537A1-D6FC-4f65-9D91-7224C49458BB}"/>
                <c:ext xmlns:c16="http://schemas.microsoft.com/office/drawing/2014/chart" uri="{C3380CC4-5D6E-409C-BE32-E72D297353CC}">
                  <c16:uniqueId val="{00000006-4315-1944-A450-BB92EF386145}"/>
                </c:ext>
              </c:extLst>
            </c:dLbl>
            <c:dLbl>
              <c:idx val="7"/>
              <c:delete val="1"/>
              <c:extLst>
                <c:ext xmlns:c15="http://schemas.microsoft.com/office/drawing/2012/chart" uri="{CE6537A1-D6FC-4f65-9D91-7224C49458BB}"/>
                <c:ext xmlns:c16="http://schemas.microsoft.com/office/drawing/2014/chart" uri="{C3380CC4-5D6E-409C-BE32-E72D297353CC}">
                  <c16:uniqueId val="{00000007-4315-1944-A450-BB92EF386145}"/>
                </c:ext>
              </c:extLst>
            </c:dLbl>
            <c:dLbl>
              <c:idx val="8"/>
              <c:delete val="1"/>
              <c:extLst>
                <c:ext xmlns:c15="http://schemas.microsoft.com/office/drawing/2012/chart" uri="{CE6537A1-D6FC-4f65-9D91-7224C49458BB}"/>
                <c:ext xmlns:c16="http://schemas.microsoft.com/office/drawing/2014/chart" uri="{C3380CC4-5D6E-409C-BE32-E72D297353CC}">
                  <c16:uniqueId val="{00000008-4315-1944-A450-BB92EF386145}"/>
                </c:ext>
              </c:extLst>
            </c:dLbl>
            <c:dLbl>
              <c:idx val="9"/>
              <c:delete val="1"/>
              <c:extLst>
                <c:ext xmlns:c15="http://schemas.microsoft.com/office/drawing/2012/chart" uri="{CE6537A1-D6FC-4f65-9D91-7224C49458BB}"/>
                <c:ext xmlns:c16="http://schemas.microsoft.com/office/drawing/2014/chart" uri="{C3380CC4-5D6E-409C-BE32-E72D297353CC}">
                  <c16:uniqueId val="{00000009-4315-1944-A450-BB92EF386145}"/>
                </c:ext>
              </c:extLst>
            </c:dLbl>
            <c:dLbl>
              <c:idx val="10"/>
              <c:delete val="1"/>
              <c:extLst>
                <c:ext xmlns:c15="http://schemas.microsoft.com/office/drawing/2012/chart" uri="{CE6537A1-D6FC-4f65-9D91-7224C49458BB}"/>
                <c:ext xmlns:c16="http://schemas.microsoft.com/office/drawing/2014/chart" uri="{C3380CC4-5D6E-409C-BE32-E72D297353CC}">
                  <c16:uniqueId val="{0000000A-4315-1944-A450-BB92EF386145}"/>
                </c:ext>
              </c:extLst>
            </c:dLbl>
            <c:dLbl>
              <c:idx val="11"/>
              <c:layout>
                <c:manualLayout>
                  <c:x val="-7.7350797870434598E-2"/>
                  <c:y val="-0.12519936101606499"/>
                </c:manualLayout>
              </c:layout>
              <c:tx>
                <c:rich>
                  <a:bodyPr/>
                  <a:lstStyle/>
                  <a:p>
                    <a:r>
                      <a:rPr lang="ja-JP" altLang="en-US" sz="1600" b="1" dirty="0">
                        <a:solidFill>
                          <a:schemeClr val="accent1">
                            <a:lumMod val="7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全国</a:t>
                    </a:r>
                  </a:p>
                </c:rich>
              </c:tx>
              <c:dLblPos val="r"/>
              <c:showLegendKey val="0"/>
              <c:showVal val="1"/>
              <c:showCatName val="0"/>
              <c:showSerName val="0"/>
              <c:showPercent val="0"/>
              <c:showBubbleSize val="0"/>
              <c:extLst>
                <c:ext xmlns:c15="http://schemas.microsoft.com/office/drawing/2012/chart" uri="{CE6537A1-D6FC-4f65-9D91-7224C49458BB}">
                  <c15:layout>
                    <c:manualLayout>
                      <c:w val="9.6693337813504601E-2"/>
                      <c:h val="0.12536266453043399"/>
                    </c:manualLayout>
                  </c15:layout>
                  <c15:showDataLabelsRange val="0"/>
                </c:ext>
                <c:ext xmlns:c16="http://schemas.microsoft.com/office/drawing/2014/chart" uri="{C3380CC4-5D6E-409C-BE32-E72D297353CC}">
                  <c16:uniqueId val="{0000000B-4315-1944-A450-BB92EF386145}"/>
                </c:ext>
              </c:extLst>
            </c:dLbl>
            <c:dLbl>
              <c:idx val="12"/>
              <c:delete val="1"/>
              <c:extLst>
                <c:ext xmlns:c15="http://schemas.microsoft.com/office/drawing/2012/chart" uri="{CE6537A1-D6FC-4f65-9D91-7224C49458BB}"/>
                <c:ext xmlns:c16="http://schemas.microsoft.com/office/drawing/2014/chart" uri="{C3380CC4-5D6E-409C-BE32-E72D297353CC}">
                  <c16:uniqueId val="{0000000C-4315-1944-A450-BB92EF386145}"/>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accent1">
                        <a:lumMod val="7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Sheet1!$B$2:$N$2</c:f>
              <c:strCache>
                <c:ptCount val="13"/>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strCache>
            </c:strRef>
          </c:cat>
          <c:val>
            <c:numRef>
              <c:f>Sheet1!$B$3:$N$3</c:f>
              <c:numCache>
                <c:formatCode>0.00_);[Red]\(0.00\)</c:formatCode>
                <c:ptCount val="13"/>
                <c:pt idx="0">
                  <c:v>49.75</c:v>
                </c:pt>
                <c:pt idx="1">
                  <c:v>50.32</c:v>
                </c:pt>
                <c:pt idx="2">
                  <c:v>47.95</c:v>
                </c:pt>
                <c:pt idx="3">
                  <c:v>49.06</c:v>
                </c:pt>
                <c:pt idx="4">
                  <c:v>47.85</c:v>
                </c:pt>
                <c:pt idx="5">
                  <c:v>48.36</c:v>
                </c:pt>
                <c:pt idx="6">
                  <c:v>50.4</c:v>
                </c:pt>
                <c:pt idx="7">
                  <c:v>50.4</c:v>
                </c:pt>
                <c:pt idx="8" formatCode="General">
                  <c:v>48.84</c:v>
                </c:pt>
                <c:pt idx="9" formatCode="General">
                  <c:v>48.09</c:v>
                </c:pt>
                <c:pt idx="10" formatCode="General">
                  <c:v>51.02</c:v>
                </c:pt>
                <c:pt idx="11" formatCode="General">
                  <c:v>47.96</c:v>
                </c:pt>
                <c:pt idx="12" formatCode="General">
                  <c:v>46.11</c:v>
                </c:pt>
              </c:numCache>
            </c:numRef>
          </c:val>
          <c:smooth val="0"/>
          <c:extLst>
            <c:ext xmlns:c16="http://schemas.microsoft.com/office/drawing/2014/chart" uri="{C3380CC4-5D6E-409C-BE32-E72D297353CC}">
              <c16:uniqueId val="{0000000D-4315-1944-A450-BB92EF386145}"/>
            </c:ext>
          </c:extLst>
        </c:ser>
        <c:ser>
          <c:idx val="1"/>
          <c:order val="1"/>
          <c:tx>
            <c:strRef>
              <c:f>Sheet1!$A$4</c:f>
              <c:strCache>
                <c:ptCount val="1"/>
                <c:pt idx="0">
                  <c:v>北海道</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4315-1944-A450-BB92EF386145}"/>
                </c:ext>
              </c:extLst>
            </c:dLbl>
            <c:dLbl>
              <c:idx val="1"/>
              <c:delete val="1"/>
              <c:extLst>
                <c:ext xmlns:c15="http://schemas.microsoft.com/office/drawing/2012/chart" uri="{CE6537A1-D6FC-4f65-9D91-7224C49458BB}"/>
                <c:ext xmlns:c16="http://schemas.microsoft.com/office/drawing/2014/chart" uri="{C3380CC4-5D6E-409C-BE32-E72D297353CC}">
                  <c16:uniqueId val="{0000000F-4315-1944-A450-BB92EF386145}"/>
                </c:ext>
              </c:extLst>
            </c:dLbl>
            <c:dLbl>
              <c:idx val="2"/>
              <c:delete val="1"/>
              <c:extLst>
                <c:ext xmlns:c15="http://schemas.microsoft.com/office/drawing/2012/chart" uri="{CE6537A1-D6FC-4f65-9D91-7224C49458BB}"/>
                <c:ext xmlns:c16="http://schemas.microsoft.com/office/drawing/2014/chart" uri="{C3380CC4-5D6E-409C-BE32-E72D297353CC}">
                  <c16:uniqueId val="{00000010-4315-1944-A450-BB92EF386145}"/>
                </c:ext>
              </c:extLst>
            </c:dLbl>
            <c:dLbl>
              <c:idx val="3"/>
              <c:delete val="1"/>
              <c:extLst>
                <c:ext xmlns:c15="http://schemas.microsoft.com/office/drawing/2012/chart" uri="{CE6537A1-D6FC-4f65-9D91-7224C49458BB}"/>
                <c:ext xmlns:c16="http://schemas.microsoft.com/office/drawing/2014/chart" uri="{C3380CC4-5D6E-409C-BE32-E72D297353CC}">
                  <c16:uniqueId val="{00000011-4315-1944-A450-BB92EF386145}"/>
                </c:ext>
              </c:extLst>
            </c:dLbl>
            <c:dLbl>
              <c:idx val="4"/>
              <c:delete val="1"/>
              <c:extLst>
                <c:ext xmlns:c15="http://schemas.microsoft.com/office/drawing/2012/chart" uri="{CE6537A1-D6FC-4f65-9D91-7224C49458BB}"/>
                <c:ext xmlns:c16="http://schemas.microsoft.com/office/drawing/2014/chart" uri="{C3380CC4-5D6E-409C-BE32-E72D297353CC}">
                  <c16:uniqueId val="{00000012-4315-1944-A450-BB92EF386145}"/>
                </c:ext>
              </c:extLst>
            </c:dLbl>
            <c:dLbl>
              <c:idx val="5"/>
              <c:delete val="1"/>
              <c:extLst>
                <c:ext xmlns:c15="http://schemas.microsoft.com/office/drawing/2012/chart" uri="{CE6537A1-D6FC-4f65-9D91-7224C49458BB}"/>
                <c:ext xmlns:c16="http://schemas.microsoft.com/office/drawing/2014/chart" uri="{C3380CC4-5D6E-409C-BE32-E72D297353CC}">
                  <c16:uniqueId val="{00000013-4315-1944-A450-BB92EF386145}"/>
                </c:ext>
              </c:extLst>
            </c:dLbl>
            <c:dLbl>
              <c:idx val="6"/>
              <c:delete val="1"/>
              <c:extLst>
                <c:ext xmlns:c15="http://schemas.microsoft.com/office/drawing/2012/chart" uri="{CE6537A1-D6FC-4f65-9D91-7224C49458BB}"/>
                <c:ext xmlns:c16="http://schemas.microsoft.com/office/drawing/2014/chart" uri="{C3380CC4-5D6E-409C-BE32-E72D297353CC}">
                  <c16:uniqueId val="{00000014-4315-1944-A450-BB92EF386145}"/>
                </c:ext>
              </c:extLst>
            </c:dLbl>
            <c:dLbl>
              <c:idx val="7"/>
              <c:delete val="1"/>
              <c:extLst>
                <c:ext xmlns:c15="http://schemas.microsoft.com/office/drawing/2012/chart" uri="{CE6537A1-D6FC-4f65-9D91-7224C49458BB}"/>
                <c:ext xmlns:c16="http://schemas.microsoft.com/office/drawing/2014/chart" uri="{C3380CC4-5D6E-409C-BE32-E72D297353CC}">
                  <c16:uniqueId val="{00000015-4315-1944-A450-BB92EF386145}"/>
                </c:ext>
              </c:extLst>
            </c:dLbl>
            <c:dLbl>
              <c:idx val="8"/>
              <c:delete val="1"/>
              <c:extLst>
                <c:ext xmlns:c15="http://schemas.microsoft.com/office/drawing/2012/chart" uri="{CE6537A1-D6FC-4f65-9D91-7224C49458BB}"/>
                <c:ext xmlns:c16="http://schemas.microsoft.com/office/drawing/2014/chart" uri="{C3380CC4-5D6E-409C-BE32-E72D297353CC}">
                  <c16:uniqueId val="{00000016-4315-1944-A450-BB92EF386145}"/>
                </c:ext>
              </c:extLst>
            </c:dLbl>
            <c:dLbl>
              <c:idx val="9"/>
              <c:layout>
                <c:manualLayout>
                  <c:x val="7.0671704013539303E-3"/>
                  <c:y val="0.12547174784908688"/>
                </c:manualLayout>
              </c:layout>
              <c:tx>
                <c:rich>
                  <a:bodyPr rot="0" spcFirstLastPara="1" vertOverflow="ellipsis" vert="horz" wrap="square" lIns="38100" tIns="19050" rIns="38100" bIns="19050" anchor="ctr" anchorCtr="1">
                    <a:noAutofit/>
                  </a:bodyPr>
                  <a:lstStyle/>
                  <a:p>
                    <a:pPr>
                      <a:defRPr lang="ja-JP" sz="1600" b="1" i="0" u="none" strike="noStrike" kern="1200" baseline="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r>
                      <a:rPr lang="ja-JP" altLang="en-US" sz="1600" b="1" dirty="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北海道</a:t>
                    </a:r>
                  </a:p>
                </c:rich>
              </c:tx>
              <c:spPr>
                <a:noFill/>
                <a:ln>
                  <a:noFill/>
                </a:ln>
                <a:effectLst/>
              </c:spPr>
              <c:txPr>
                <a:bodyPr rot="0" spcFirstLastPara="1" vertOverflow="ellipsis" vert="horz" wrap="square" lIns="38100" tIns="19050" rIns="38100" bIns="19050" anchor="ctr" anchorCtr="1">
                  <a:noAutofit/>
                </a:bodyPr>
                <a:lstStyle/>
                <a:p>
                  <a:pPr>
                    <a:defRPr lang="ja-JP" sz="1600" b="1" i="0" u="none" strike="noStrike" kern="1200" baseline="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839802978165399"/>
                      <c:h val="0.12220546325263699"/>
                    </c:manualLayout>
                  </c15:layout>
                  <c15:showDataLabelsRange val="0"/>
                </c:ext>
                <c:ext xmlns:c16="http://schemas.microsoft.com/office/drawing/2014/chart" uri="{C3380CC4-5D6E-409C-BE32-E72D297353CC}">
                  <c16:uniqueId val="{00000017-4315-1944-A450-BB92EF386145}"/>
                </c:ext>
              </c:extLst>
            </c:dLbl>
            <c:dLbl>
              <c:idx val="10"/>
              <c:delete val="1"/>
              <c:extLst>
                <c:ext xmlns:c15="http://schemas.microsoft.com/office/drawing/2012/chart" uri="{CE6537A1-D6FC-4f65-9D91-7224C49458BB}"/>
                <c:ext xmlns:c16="http://schemas.microsoft.com/office/drawing/2014/chart" uri="{C3380CC4-5D6E-409C-BE32-E72D297353CC}">
                  <c16:uniqueId val="{00000018-4315-1944-A450-BB92EF386145}"/>
                </c:ext>
              </c:extLst>
            </c:dLbl>
            <c:dLbl>
              <c:idx val="11"/>
              <c:delete val="1"/>
              <c:extLst>
                <c:ext xmlns:c15="http://schemas.microsoft.com/office/drawing/2012/chart" uri="{CE6537A1-D6FC-4f65-9D91-7224C49458BB}"/>
                <c:ext xmlns:c16="http://schemas.microsoft.com/office/drawing/2014/chart" uri="{C3380CC4-5D6E-409C-BE32-E72D297353CC}">
                  <c16:uniqueId val="{00000019-4315-1944-A450-BB92EF386145}"/>
                </c:ext>
              </c:extLst>
            </c:dLbl>
            <c:dLbl>
              <c:idx val="12"/>
              <c:delete val="1"/>
              <c:extLst>
                <c:ext xmlns:c15="http://schemas.microsoft.com/office/drawing/2012/chart" uri="{CE6537A1-D6FC-4f65-9D91-7224C49458BB}"/>
                <c:ext xmlns:c16="http://schemas.microsoft.com/office/drawing/2014/chart" uri="{C3380CC4-5D6E-409C-BE32-E72D297353CC}">
                  <c16:uniqueId val="{0000001A-4315-1944-A450-BB92EF386145}"/>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1"/>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A7000"/>
                      </a:solidFill>
                      <a:round/>
                    </a:ln>
                    <a:effectLst/>
                  </c:spPr>
                </c15:leaderLines>
              </c:ext>
            </c:extLst>
          </c:dLbls>
          <c:cat>
            <c:strRef>
              <c:f>Sheet1!$B$2:$N$2</c:f>
              <c:strCache>
                <c:ptCount val="13"/>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strCache>
            </c:strRef>
          </c:cat>
          <c:val>
            <c:numRef>
              <c:f>Sheet1!$B$4:$N$4</c:f>
              <c:numCache>
                <c:formatCode>0.00_);[Red]\(0.00\)</c:formatCode>
                <c:ptCount val="13"/>
                <c:pt idx="0">
                  <c:v>51.5</c:v>
                </c:pt>
                <c:pt idx="1">
                  <c:v>39.83</c:v>
                </c:pt>
                <c:pt idx="2">
                  <c:v>53.57</c:v>
                </c:pt>
                <c:pt idx="3">
                  <c:v>44.67</c:v>
                </c:pt>
                <c:pt idx="4">
                  <c:v>55.92</c:v>
                </c:pt>
                <c:pt idx="5">
                  <c:v>56.14</c:v>
                </c:pt>
                <c:pt idx="6">
                  <c:v>46.5</c:v>
                </c:pt>
                <c:pt idx="7" formatCode="General">
                  <c:v>0</c:v>
                </c:pt>
                <c:pt idx="8" formatCode="0.00_ ">
                  <c:v>50.75</c:v>
                </c:pt>
                <c:pt idx="9" formatCode="General">
                  <c:v>43.6</c:v>
                </c:pt>
                <c:pt idx="10" formatCode="0.00_ ">
                  <c:v>49</c:v>
                </c:pt>
                <c:pt idx="11" formatCode="General">
                  <c:v>61.75</c:v>
                </c:pt>
                <c:pt idx="12" formatCode="0.00_ ">
                  <c:v>59</c:v>
                </c:pt>
              </c:numCache>
            </c:numRef>
          </c:val>
          <c:smooth val="0"/>
          <c:extLst>
            <c:ext xmlns:c16="http://schemas.microsoft.com/office/drawing/2014/chart" uri="{C3380CC4-5D6E-409C-BE32-E72D297353CC}">
              <c16:uniqueId val="{0000001B-4315-1944-A450-BB92EF386145}"/>
            </c:ext>
          </c:extLst>
        </c:ser>
        <c:dLbls>
          <c:showLegendKey val="0"/>
          <c:showVal val="0"/>
          <c:showCatName val="0"/>
          <c:showSerName val="0"/>
          <c:showPercent val="0"/>
          <c:showBubbleSize val="0"/>
        </c:dLbls>
        <c:marker val="1"/>
        <c:smooth val="0"/>
        <c:axId val="149805312"/>
        <c:axId val="151072128"/>
      </c:lineChart>
      <c:catAx>
        <c:axId val="14980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51072128"/>
        <c:crosses val="autoZero"/>
        <c:auto val="1"/>
        <c:lblAlgn val="ctr"/>
        <c:lblOffset val="100"/>
        <c:noMultiLvlLbl val="0"/>
      </c:catAx>
      <c:valAx>
        <c:axId val="151072128"/>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49805312"/>
        <c:crosses val="autoZero"/>
        <c:crossBetween val="between"/>
        <c:minorUnit val="2"/>
      </c:valAx>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症例数!$H$18</c:f>
              <c:strCache>
                <c:ptCount val="1"/>
                <c:pt idx="0">
                  <c:v>生体腎</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症例数!$H$19:$H$28</c:f>
              <c:numCache>
                <c:formatCode>General</c:formatCode>
                <c:ptCount val="10"/>
                <c:pt idx="0">
                  <c:v>1479</c:v>
                </c:pt>
                <c:pt idx="1">
                  <c:v>1503</c:v>
                </c:pt>
                <c:pt idx="2">
                  <c:v>1471</c:v>
                </c:pt>
                <c:pt idx="3">
                  <c:v>1544</c:v>
                </c:pt>
                <c:pt idx="4">
                  <c:v>1683</c:v>
                </c:pt>
                <c:pt idx="5">
                  <c:v>1827</c:v>
                </c:pt>
                <c:pt idx="6">
                  <c:v>1570</c:v>
                </c:pt>
                <c:pt idx="7">
                  <c:v>1649</c:v>
                </c:pt>
                <c:pt idx="8">
                  <c:v>1594</c:v>
                </c:pt>
                <c:pt idx="9">
                  <c:v>1753</c:v>
                </c:pt>
              </c:numCache>
            </c:numRef>
          </c:val>
          <c:extLst>
            <c:ext xmlns:c16="http://schemas.microsoft.com/office/drawing/2014/chart" uri="{C3380CC4-5D6E-409C-BE32-E72D297353CC}">
              <c16:uniqueId val="{00000000-AB16-4610-9C51-EFFB5D24CF88}"/>
            </c:ext>
          </c:extLst>
        </c:ser>
        <c:ser>
          <c:idx val="1"/>
          <c:order val="1"/>
          <c:tx>
            <c:strRef>
              <c:f>症例数!$I$18</c:f>
              <c:strCache>
                <c:ptCount val="1"/>
                <c:pt idx="0">
                  <c:v>献腎（心停止）</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症例数!$I$19:$I$28</c:f>
              <c:numCache>
                <c:formatCode>General</c:formatCode>
                <c:ptCount val="10"/>
                <c:pt idx="0">
                  <c:v>42</c:v>
                </c:pt>
                <c:pt idx="1">
                  <c:v>63</c:v>
                </c:pt>
                <c:pt idx="2">
                  <c:v>61</c:v>
                </c:pt>
                <c:pt idx="3">
                  <c:v>65</c:v>
                </c:pt>
                <c:pt idx="4">
                  <c:v>55</c:v>
                </c:pt>
                <c:pt idx="5">
                  <c:v>54</c:v>
                </c:pt>
                <c:pt idx="6">
                  <c:v>17</c:v>
                </c:pt>
                <c:pt idx="7">
                  <c:v>19</c:v>
                </c:pt>
                <c:pt idx="8">
                  <c:v>28</c:v>
                </c:pt>
                <c:pt idx="9">
                  <c:v>29</c:v>
                </c:pt>
              </c:numCache>
            </c:numRef>
          </c:val>
          <c:extLst>
            <c:ext xmlns:c16="http://schemas.microsoft.com/office/drawing/2014/chart" uri="{C3380CC4-5D6E-409C-BE32-E72D297353CC}">
              <c16:uniqueId val="{00000001-AB16-4610-9C51-EFFB5D24CF88}"/>
            </c:ext>
          </c:extLst>
        </c:ser>
        <c:ser>
          <c:idx val="2"/>
          <c:order val="2"/>
          <c:tx>
            <c:strRef>
              <c:f>症例数!$J$18</c:f>
              <c:strCache>
                <c:ptCount val="1"/>
                <c:pt idx="0">
                  <c:v>献腎（脳死）</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症例数!$G$19:$G$28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症例数!$J$19:$J$28</c:f>
              <c:numCache>
                <c:formatCode>General</c:formatCode>
                <c:ptCount val="10"/>
                <c:pt idx="0">
                  <c:v>85</c:v>
                </c:pt>
                <c:pt idx="1">
                  <c:v>104</c:v>
                </c:pt>
                <c:pt idx="2">
                  <c:v>116</c:v>
                </c:pt>
                <c:pt idx="3">
                  <c:v>133</c:v>
                </c:pt>
                <c:pt idx="4">
                  <c:v>127</c:v>
                </c:pt>
                <c:pt idx="5">
                  <c:v>176</c:v>
                </c:pt>
                <c:pt idx="6">
                  <c:v>124</c:v>
                </c:pt>
                <c:pt idx="7">
                  <c:v>106</c:v>
                </c:pt>
                <c:pt idx="8">
                  <c:v>170</c:v>
                </c:pt>
                <c:pt idx="9">
                  <c:v>219</c:v>
                </c:pt>
              </c:numCache>
            </c:numRef>
          </c:val>
          <c:extLst>
            <c:ext xmlns:c16="http://schemas.microsoft.com/office/drawing/2014/chart" uri="{C3380CC4-5D6E-409C-BE32-E72D297353CC}">
              <c16:uniqueId val="{00000002-AB16-4610-9C51-EFFB5D24CF88}"/>
            </c:ext>
          </c:extLst>
        </c:ser>
        <c:dLbls>
          <c:showLegendKey val="0"/>
          <c:showVal val="0"/>
          <c:showCatName val="0"/>
          <c:showSerName val="0"/>
          <c:showPercent val="0"/>
          <c:showBubbleSize val="0"/>
        </c:dLbls>
        <c:gapWidth val="150"/>
        <c:overlap val="100"/>
        <c:axId val="503733112"/>
        <c:axId val="503735408"/>
      </c:barChart>
      <c:catAx>
        <c:axId val="5037331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03735408"/>
        <c:crosses val="autoZero"/>
        <c:auto val="1"/>
        <c:lblAlgn val="ctr"/>
        <c:lblOffset val="100"/>
        <c:noMultiLvlLbl val="0"/>
      </c:catAx>
      <c:valAx>
        <c:axId val="50373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037331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ja-JP" sz="1600" dirty="0"/>
              <a:t>平均</a:t>
            </a:r>
            <a:r>
              <a:rPr lang="ja-JP" altLang="en-US" sz="1600" dirty="0"/>
              <a:t>待機日数</a:t>
            </a:r>
          </a:p>
        </c:rich>
      </c:tx>
      <c:layout>
        <c:manualLayout>
          <c:xMode val="edge"/>
          <c:yMode val="edge"/>
          <c:x val="0.428360886945855"/>
          <c:y val="1.0886900957918701E-2"/>
        </c:manualLayout>
      </c:layout>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5323298786314"/>
          <c:y val="0.29558930357789898"/>
          <c:w val="0.87946209892468297"/>
          <c:h val="0.28393380592770301"/>
        </c:manualLayout>
      </c:layout>
      <c:lineChart>
        <c:grouping val="standard"/>
        <c:varyColors val="0"/>
        <c:ser>
          <c:idx val="0"/>
          <c:order val="0"/>
          <c:tx>
            <c:strRef>
              <c:f>Sheet1!$A$3</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06AF-2F4D-AB09-BE07122DEE48}"/>
                </c:ext>
              </c:extLst>
            </c:dLbl>
            <c:dLbl>
              <c:idx val="1"/>
              <c:delete val="1"/>
              <c:extLst>
                <c:ext xmlns:c15="http://schemas.microsoft.com/office/drawing/2012/chart" uri="{CE6537A1-D6FC-4f65-9D91-7224C49458BB}"/>
                <c:ext xmlns:c16="http://schemas.microsoft.com/office/drawing/2014/chart" uri="{C3380CC4-5D6E-409C-BE32-E72D297353CC}">
                  <c16:uniqueId val="{00000001-06AF-2F4D-AB09-BE07122DEE48}"/>
                </c:ext>
              </c:extLst>
            </c:dLbl>
            <c:dLbl>
              <c:idx val="2"/>
              <c:delete val="1"/>
              <c:extLst>
                <c:ext xmlns:c15="http://schemas.microsoft.com/office/drawing/2012/chart" uri="{CE6537A1-D6FC-4f65-9D91-7224C49458BB}"/>
                <c:ext xmlns:c16="http://schemas.microsoft.com/office/drawing/2014/chart" uri="{C3380CC4-5D6E-409C-BE32-E72D297353CC}">
                  <c16:uniqueId val="{00000002-06AF-2F4D-AB09-BE07122DEE48}"/>
                </c:ext>
              </c:extLst>
            </c:dLbl>
            <c:dLbl>
              <c:idx val="3"/>
              <c:delete val="1"/>
              <c:extLst>
                <c:ext xmlns:c15="http://schemas.microsoft.com/office/drawing/2012/chart" uri="{CE6537A1-D6FC-4f65-9D91-7224C49458BB}"/>
                <c:ext xmlns:c16="http://schemas.microsoft.com/office/drawing/2014/chart" uri="{C3380CC4-5D6E-409C-BE32-E72D297353CC}">
                  <c16:uniqueId val="{00000003-06AF-2F4D-AB09-BE07122DEE48}"/>
                </c:ext>
              </c:extLst>
            </c:dLbl>
            <c:dLbl>
              <c:idx val="4"/>
              <c:delete val="1"/>
              <c:extLst>
                <c:ext xmlns:c15="http://schemas.microsoft.com/office/drawing/2012/chart" uri="{CE6537A1-D6FC-4f65-9D91-7224C49458BB}"/>
                <c:ext xmlns:c16="http://schemas.microsoft.com/office/drawing/2014/chart" uri="{C3380CC4-5D6E-409C-BE32-E72D297353CC}">
                  <c16:uniqueId val="{00000004-06AF-2F4D-AB09-BE07122DEE48}"/>
                </c:ext>
              </c:extLst>
            </c:dLbl>
            <c:dLbl>
              <c:idx val="5"/>
              <c:delete val="1"/>
              <c:extLst>
                <c:ext xmlns:c15="http://schemas.microsoft.com/office/drawing/2012/chart" uri="{CE6537A1-D6FC-4f65-9D91-7224C49458BB}"/>
                <c:ext xmlns:c16="http://schemas.microsoft.com/office/drawing/2014/chart" uri="{C3380CC4-5D6E-409C-BE32-E72D297353CC}">
                  <c16:uniqueId val="{00000005-06AF-2F4D-AB09-BE07122DEE48}"/>
                </c:ext>
              </c:extLst>
            </c:dLbl>
            <c:dLbl>
              <c:idx val="6"/>
              <c:delete val="1"/>
              <c:extLst>
                <c:ext xmlns:c15="http://schemas.microsoft.com/office/drawing/2012/chart" uri="{CE6537A1-D6FC-4f65-9D91-7224C49458BB}"/>
                <c:ext xmlns:c16="http://schemas.microsoft.com/office/drawing/2014/chart" uri="{C3380CC4-5D6E-409C-BE32-E72D297353CC}">
                  <c16:uniqueId val="{00000006-06AF-2F4D-AB09-BE07122DEE48}"/>
                </c:ext>
              </c:extLst>
            </c:dLbl>
            <c:dLbl>
              <c:idx val="7"/>
              <c:delete val="1"/>
              <c:extLst>
                <c:ext xmlns:c15="http://schemas.microsoft.com/office/drawing/2012/chart" uri="{CE6537A1-D6FC-4f65-9D91-7224C49458BB}"/>
                <c:ext xmlns:c16="http://schemas.microsoft.com/office/drawing/2014/chart" uri="{C3380CC4-5D6E-409C-BE32-E72D297353CC}">
                  <c16:uniqueId val="{00000007-06AF-2F4D-AB09-BE07122DEE48}"/>
                </c:ext>
              </c:extLst>
            </c:dLbl>
            <c:dLbl>
              <c:idx val="8"/>
              <c:delete val="1"/>
              <c:extLst>
                <c:ext xmlns:c15="http://schemas.microsoft.com/office/drawing/2012/chart" uri="{CE6537A1-D6FC-4f65-9D91-7224C49458BB}"/>
                <c:ext xmlns:c16="http://schemas.microsoft.com/office/drawing/2014/chart" uri="{C3380CC4-5D6E-409C-BE32-E72D297353CC}">
                  <c16:uniqueId val="{00000008-06AF-2F4D-AB09-BE07122DEE48}"/>
                </c:ext>
              </c:extLst>
            </c:dLbl>
            <c:dLbl>
              <c:idx val="9"/>
              <c:delete val="1"/>
              <c:extLst>
                <c:ext xmlns:c15="http://schemas.microsoft.com/office/drawing/2012/chart" uri="{CE6537A1-D6FC-4f65-9D91-7224C49458BB}"/>
                <c:ext xmlns:c16="http://schemas.microsoft.com/office/drawing/2014/chart" uri="{C3380CC4-5D6E-409C-BE32-E72D297353CC}">
                  <c16:uniqueId val="{00000009-06AF-2F4D-AB09-BE07122DEE48}"/>
                </c:ext>
              </c:extLst>
            </c:dLbl>
            <c:dLbl>
              <c:idx val="10"/>
              <c:delete val="1"/>
              <c:extLst>
                <c:ext xmlns:c15="http://schemas.microsoft.com/office/drawing/2012/chart" uri="{CE6537A1-D6FC-4f65-9D91-7224C49458BB}"/>
                <c:ext xmlns:c16="http://schemas.microsoft.com/office/drawing/2014/chart" uri="{C3380CC4-5D6E-409C-BE32-E72D297353CC}">
                  <c16:uniqueId val="{0000000A-06AF-2F4D-AB09-BE07122DEE48}"/>
                </c:ext>
              </c:extLst>
            </c:dLbl>
            <c:dLbl>
              <c:idx val="11"/>
              <c:layout>
                <c:manualLayout>
                  <c:x val="-7.35752270106763E-2"/>
                  <c:y val="-0.188665825229589"/>
                </c:manualLayout>
              </c:layout>
              <c:tx>
                <c:rich>
                  <a:bodyPr/>
                  <a:lstStyle/>
                  <a:p>
                    <a:r>
                      <a:rPr lang="ja-JP" altLang="en-US" sz="1600" b="1" dirty="0">
                        <a:solidFill>
                          <a:schemeClr val="accent1">
                            <a:lumMod val="7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全国</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6AF-2F4D-AB09-BE07122DEE48}"/>
                </c:ext>
              </c:extLst>
            </c:dLbl>
            <c:dLbl>
              <c:idx val="12"/>
              <c:delete val="1"/>
              <c:extLst>
                <c:ext xmlns:c15="http://schemas.microsoft.com/office/drawing/2012/chart" uri="{CE6537A1-D6FC-4f65-9D91-7224C49458BB}"/>
                <c:ext xmlns:c16="http://schemas.microsoft.com/office/drawing/2014/chart" uri="{C3380CC4-5D6E-409C-BE32-E72D297353CC}">
                  <c16:uniqueId val="{0000000C-06AF-2F4D-AB09-BE07122DEE48}"/>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Sheet1!$B$2:$N$2</c:f>
              <c:strCache>
                <c:ptCount val="13"/>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strCache>
            </c:strRef>
          </c:cat>
          <c:val>
            <c:numRef>
              <c:f>Sheet1!$B$3:$N$3</c:f>
              <c:numCache>
                <c:formatCode>#,##0.00_);[Red]\(#,##0.00\)</c:formatCode>
                <c:ptCount val="13"/>
                <c:pt idx="0">
                  <c:v>5339.19</c:v>
                </c:pt>
                <c:pt idx="1">
                  <c:v>5194.4799999999996</c:v>
                </c:pt>
                <c:pt idx="2">
                  <c:v>5098.37</c:v>
                </c:pt>
                <c:pt idx="3">
                  <c:v>5011.3599999999997</c:v>
                </c:pt>
                <c:pt idx="4">
                  <c:v>4695.29</c:v>
                </c:pt>
                <c:pt idx="5">
                  <c:v>4806.25</c:v>
                </c:pt>
                <c:pt idx="6">
                  <c:v>4618.72</c:v>
                </c:pt>
                <c:pt idx="7">
                  <c:v>4833.59</c:v>
                </c:pt>
                <c:pt idx="8">
                  <c:v>4850.1400000000003</c:v>
                </c:pt>
                <c:pt idx="9">
                  <c:v>4937.41</c:v>
                </c:pt>
                <c:pt idx="10">
                  <c:v>4396.8100000000004</c:v>
                </c:pt>
                <c:pt idx="11" formatCode="#,##0.00">
                  <c:v>4382.6400000000003</c:v>
                </c:pt>
                <c:pt idx="12" formatCode="General">
                  <c:v>4959.6099999999997</c:v>
                </c:pt>
              </c:numCache>
            </c:numRef>
          </c:val>
          <c:smooth val="0"/>
          <c:extLst>
            <c:ext xmlns:c16="http://schemas.microsoft.com/office/drawing/2014/chart" uri="{C3380CC4-5D6E-409C-BE32-E72D297353CC}">
              <c16:uniqueId val="{0000000D-06AF-2F4D-AB09-BE07122DEE48}"/>
            </c:ext>
          </c:extLst>
        </c:ser>
        <c:ser>
          <c:idx val="1"/>
          <c:order val="1"/>
          <c:tx>
            <c:strRef>
              <c:f>Sheet1!$A$4</c:f>
              <c:strCache>
                <c:ptCount val="1"/>
                <c:pt idx="0">
                  <c:v>北海道</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06AF-2F4D-AB09-BE07122DEE48}"/>
                </c:ext>
              </c:extLst>
            </c:dLbl>
            <c:dLbl>
              <c:idx val="1"/>
              <c:delete val="1"/>
              <c:extLst>
                <c:ext xmlns:c15="http://schemas.microsoft.com/office/drawing/2012/chart" uri="{CE6537A1-D6FC-4f65-9D91-7224C49458BB}"/>
                <c:ext xmlns:c16="http://schemas.microsoft.com/office/drawing/2014/chart" uri="{C3380CC4-5D6E-409C-BE32-E72D297353CC}">
                  <c16:uniqueId val="{0000000F-06AF-2F4D-AB09-BE07122DEE48}"/>
                </c:ext>
              </c:extLst>
            </c:dLbl>
            <c:dLbl>
              <c:idx val="2"/>
              <c:delete val="1"/>
              <c:extLst>
                <c:ext xmlns:c15="http://schemas.microsoft.com/office/drawing/2012/chart" uri="{CE6537A1-D6FC-4f65-9D91-7224C49458BB}"/>
                <c:ext xmlns:c16="http://schemas.microsoft.com/office/drawing/2014/chart" uri="{C3380CC4-5D6E-409C-BE32-E72D297353CC}">
                  <c16:uniqueId val="{00000010-06AF-2F4D-AB09-BE07122DEE48}"/>
                </c:ext>
              </c:extLst>
            </c:dLbl>
            <c:dLbl>
              <c:idx val="3"/>
              <c:delete val="1"/>
              <c:extLst>
                <c:ext xmlns:c15="http://schemas.microsoft.com/office/drawing/2012/chart" uri="{CE6537A1-D6FC-4f65-9D91-7224C49458BB}"/>
                <c:ext xmlns:c16="http://schemas.microsoft.com/office/drawing/2014/chart" uri="{C3380CC4-5D6E-409C-BE32-E72D297353CC}">
                  <c16:uniqueId val="{00000011-06AF-2F4D-AB09-BE07122DEE48}"/>
                </c:ext>
              </c:extLst>
            </c:dLbl>
            <c:dLbl>
              <c:idx val="4"/>
              <c:delete val="1"/>
              <c:extLst>
                <c:ext xmlns:c15="http://schemas.microsoft.com/office/drawing/2012/chart" uri="{CE6537A1-D6FC-4f65-9D91-7224C49458BB}"/>
                <c:ext xmlns:c16="http://schemas.microsoft.com/office/drawing/2014/chart" uri="{C3380CC4-5D6E-409C-BE32-E72D297353CC}">
                  <c16:uniqueId val="{00000012-06AF-2F4D-AB09-BE07122DEE48}"/>
                </c:ext>
              </c:extLst>
            </c:dLbl>
            <c:dLbl>
              <c:idx val="5"/>
              <c:delete val="1"/>
              <c:extLst>
                <c:ext xmlns:c15="http://schemas.microsoft.com/office/drawing/2012/chart" uri="{CE6537A1-D6FC-4f65-9D91-7224C49458BB}"/>
                <c:ext xmlns:c16="http://schemas.microsoft.com/office/drawing/2014/chart" uri="{C3380CC4-5D6E-409C-BE32-E72D297353CC}">
                  <c16:uniqueId val="{00000013-06AF-2F4D-AB09-BE07122DEE48}"/>
                </c:ext>
              </c:extLst>
            </c:dLbl>
            <c:dLbl>
              <c:idx val="6"/>
              <c:delete val="1"/>
              <c:extLst>
                <c:ext xmlns:c15="http://schemas.microsoft.com/office/drawing/2012/chart" uri="{CE6537A1-D6FC-4f65-9D91-7224C49458BB}"/>
                <c:ext xmlns:c16="http://schemas.microsoft.com/office/drawing/2014/chart" uri="{C3380CC4-5D6E-409C-BE32-E72D297353CC}">
                  <c16:uniqueId val="{00000014-06AF-2F4D-AB09-BE07122DEE48}"/>
                </c:ext>
              </c:extLst>
            </c:dLbl>
            <c:dLbl>
              <c:idx val="7"/>
              <c:delete val="1"/>
              <c:extLst>
                <c:ext xmlns:c15="http://schemas.microsoft.com/office/drawing/2012/chart" uri="{CE6537A1-D6FC-4f65-9D91-7224C49458BB}"/>
                <c:ext xmlns:c16="http://schemas.microsoft.com/office/drawing/2014/chart" uri="{C3380CC4-5D6E-409C-BE32-E72D297353CC}">
                  <c16:uniqueId val="{00000015-06AF-2F4D-AB09-BE07122DEE48}"/>
                </c:ext>
              </c:extLst>
            </c:dLbl>
            <c:dLbl>
              <c:idx val="8"/>
              <c:delete val="1"/>
              <c:extLst>
                <c:ext xmlns:c15="http://schemas.microsoft.com/office/drawing/2012/chart" uri="{CE6537A1-D6FC-4f65-9D91-7224C49458BB}"/>
                <c:ext xmlns:c16="http://schemas.microsoft.com/office/drawing/2014/chart" uri="{C3380CC4-5D6E-409C-BE32-E72D297353CC}">
                  <c16:uniqueId val="{00000016-06AF-2F4D-AB09-BE07122DEE48}"/>
                </c:ext>
              </c:extLst>
            </c:dLbl>
            <c:dLbl>
              <c:idx val="9"/>
              <c:layout>
                <c:manualLayout>
                  <c:x val="-0.21298092029406315"/>
                  <c:y val="-7.622648411643039E-2"/>
                </c:manualLayout>
              </c:layout>
              <c:tx>
                <c:rich>
                  <a:bodyPr rot="0" spcFirstLastPara="1" vertOverflow="ellipsis" vert="horz" wrap="square" lIns="38100" tIns="19050" rIns="38100" bIns="19050" anchor="ctr" anchorCtr="1">
                    <a:spAutoFit/>
                  </a:bodyPr>
                  <a:lstStyle/>
                  <a:p>
                    <a:pPr>
                      <a:defRPr lang="ja-JP" sz="1600" b="1" i="0" u="none" strike="noStrike" kern="1200" baseline="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r>
                      <a:rPr lang="ja-JP" altLang="en-US" sz="1600" b="1" dirty="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北海道</a:t>
                    </a:r>
                  </a:p>
                </c:rich>
              </c:tx>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6AF-2F4D-AB09-BE07122DEE48}"/>
                </c:ext>
              </c:extLst>
            </c:dLbl>
            <c:dLbl>
              <c:idx val="10"/>
              <c:delete val="1"/>
              <c:extLst>
                <c:ext xmlns:c15="http://schemas.microsoft.com/office/drawing/2012/chart" uri="{CE6537A1-D6FC-4f65-9D91-7224C49458BB}"/>
                <c:ext xmlns:c16="http://schemas.microsoft.com/office/drawing/2014/chart" uri="{C3380CC4-5D6E-409C-BE32-E72D297353CC}">
                  <c16:uniqueId val="{00000018-06AF-2F4D-AB09-BE07122DEE48}"/>
                </c:ext>
              </c:extLst>
            </c:dLbl>
            <c:dLbl>
              <c:idx val="11"/>
              <c:delete val="1"/>
              <c:extLst>
                <c:ext xmlns:c15="http://schemas.microsoft.com/office/drawing/2012/chart" uri="{CE6537A1-D6FC-4f65-9D91-7224C49458BB}"/>
                <c:ext xmlns:c16="http://schemas.microsoft.com/office/drawing/2014/chart" uri="{C3380CC4-5D6E-409C-BE32-E72D297353CC}">
                  <c16:uniqueId val="{00000019-06AF-2F4D-AB09-BE07122DEE48}"/>
                </c:ext>
              </c:extLst>
            </c:dLbl>
            <c:dLbl>
              <c:idx val="12"/>
              <c:delete val="1"/>
              <c:extLst>
                <c:ext xmlns:c15="http://schemas.microsoft.com/office/drawing/2012/chart" uri="{CE6537A1-D6FC-4f65-9D91-7224C49458BB}"/>
                <c:ext xmlns:c16="http://schemas.microsoft.com/office/drawing/2014/chart" uri="{C3380CC4-5D6E-409C-BE32-E72D297353CC}">
                  <c16:uniqueId val="{0000001A-06AF-2F4D-AB09-BE07122DEE48}"/>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A7000"/>
                      </a:solidFill>
                      <a:round/>
                    </a:ln>
                    <a:effectLst/>
                  </c:spPr>
                </c15:leaderLines>
              </c:ext>
            </c:extLst>
          </c:dLbls>
          <c:cat>
            <c:strRef>
              <c:f>Sheet1!$B$2:$N$2</c:f>
              <c:strCache>
                <c:ptCount val="13"/>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strCache>
            </c:strRef>
          </c:cat>
          <c:val>
            <c:numRef>
              <c:f>Sheet1!$B$4:$N$4</c:f>
              <c:numCache>
                <c:formatCode>#,##0.00_);[Red]\(#,##0.00\)</c:formatCode>
                <c:ptCount val="13"/>
                <c:pt idx="0">
                  <c:v>6564.56</c:v>
                </c:pt>
                <c:pt idx="1">
                  <c:v>5049.54</c:v>
                </c:pt>
                <c:pt idx="2">
                  <c:v>5086.25</c:v>
                </c:pt>
                <c:pt idx="3">
                  <c:v>4297</c:v>
                </c:pt>
                <c:pt idx="4">
                  <c:v>5224.1400000000003</c:v>
                </c:pt>
                <c:pt idx="5">
                  <c:v>4349.33</c:v>
                </c:pt>
                <c:pt idx="6">
                  <c:v>6210.46</c:v>
                </c:pt>
                <c:pt idx="7">
                  <c:v>6133.71</c:v>
                </c:pt>
                <c:pt idx="8">
                  <c:v>4493.33</c:v>
                </c:pt>
                <c:pt idx="9" formatCode="General">
                  <c:v>0</c:v>
                </c:pt>
                <c:pt idx="10">
                  <c:v>6657.29</c:v>
                </c:pt>
                <c:pt idx="11" formatCode="#,##0.00">
                  <c:v>4087</c:v>
                </c:pt>
                <c:pt idx="12" formatCode="General">
                  <c:v>5492.5</c:v>
                </c:pt>
              </c:numCache>
            </c:numRef>
          </c:val>
          <c:smooth val="0"/>
          <c:extLst>
            <c:ext xmlns:c16="http://schemas.microsoft.com/office/drawing/2014/chart" uri="{C3380CC4-5D6E-409C-BE32-E72D297353CC}">
              <c16:uniqueId val="{0000001B-06AF-2F4D-AB09-BE07122DEE48}"/>
            </c:ext>
          </c:extLst>
        </c:ser>
        <c:dLbls>
          <c:showLegendKey val="0"/>
          <c:showVal val="0"/>
          <c:showCatName val="0"/>
          <c:showSerName val="0"/>
          <c:showPercent val="0"/>
          <c:showBubbleSize val="0"/>
        </c:dLbls>
        <c:marker val="1"/>
        <c:smooth val="0"/>
        <c:axId val="149064704"/>
        <c:axId val="149078784"/>
      </c:lineChart>
      <c:catAx>
        <c:axId val="14906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49078784"/>
        <c:crosses val="autoZero"/>
        <c:auto val="1"/>
        <c:lblAlgn val="ctr"/>
        <c:lblOffset val="100"/>
        <c:noMultiLvlLbl val="0"/>
      </c:catAx>
      <c:valAx>
        <c:axId val="149078784"/>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49064704"/>
        <c:crosses val="autoZero"/>
        <c:crossBetween val="between"/>
      </c:valAx>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r>
              <a:rPr lang="ja-JP" altLang="en-US" sz="1600" dirty="0"/>
              <a:t>平均移植前透析日数</a:t>
            </a:r>
          </a:p>
        </c:rich>
      </c:tx>
      <c:layout>
        <c:manualLayout>
          <c:xMode val="edge"/>
          <c:yMode val="edge"/>
          <c:x val="0.428360886945855"/>
          <c:y val="3.2675757657350701E-2"/>
        </c:manualLayout>
      </c:layout>
      <c:overlay val="0"/>
      <c:spPr>
        <a:noFill/>
        <a:ln>
          <a:noFill/>
        </a:ln>
        <a:effectLst/>
      </c:spPr>
      <c:txPr>
        <a:bodyPr rot="0" spcFirstLastPara="1" vertOverflow="ellipsis" vert="horz" wrap="square" anchor="ctr" anchorCtr="1"/>
        <a:lstStyle/>
        <a:p>
          <a:pPr>
            <a:defRPr lang="ja-JP"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757618107982399"/>
          <c:y val="0.366439593068762"/>
          <c:w val="0.87946209892468297"/>
          <c:h val="0.28393380592770301"/>
        </c:manualLayout>
      </c:layout>
      <c:lineChart>
        <c:grouping val="standard"/>
        <c:varyColors val="0"/>
        <c:ser>
          <c:idx val="0"/>
          <c:order val="0"/>
          <c:tx>
            <c:strRef>
              <c:f>Sheet1!$A$3</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9D3-1049-883B-A26A3E70D3ED}"/>
                </c:ext>
              </c:extLst>
            </c:dLbl>
            <c:dLbl>
              <c:idx val="1"/>
              <c:delete val="1"/>
              <c:extLst>
                <c:ext xmlns:c15="http://schemas.microsoft.com/office/drawing/2012/chart" uri="{CE6537A1-D6FC-4f65-9D91-7224C49458BB}"/>
                <c:ext xmlns:c16="http://schemas.microsoft.com/office/drawing/2014/chart" uri="{C3380CC4-5D6E-409C-BE32-E72D297353CC}">
                  <c16:uniqueId val="{00000001-49D3-1049-883B-A26A3E70D3ED}"/>
                </c:ext>
              </c:extLst>
            </c:dLbl>
            <c:dLbl>
              <c:idx val="2"/>
              <c:delete val="1"/>
              <c:extLst>
                <c:ext xmlns:c15="http://schemas.microsoft.com/office/drawing/2012/chart" uri="{CE6537A1-D6FC-4f65-9D91-7224C49458BB}"/>
                <c:ext xmlns:c16="http://schemas.microsoft.com/office/drawing/2014/chart" uri="{C3380CC4-5D6E-409C-BE32-E72D297353CC}">
                  <c16:uniqueId val="{00000002-49D3-1049-883B-A26A3E70D3ED}"/>
                </c:ext>
              </c:extLst>
            </c:dLbl>
            <c:dLbl>
              <c:idx val="3"/>
              <c:delete val="1"/>
              <c:extLst>
                <c:ext xmlns:c15="http://schemas.microsoft.com/office/drawing/2012/chart" uri="{CE6537A1-D6FC-4f65-9D91-7224C49458BB}"/>
                <c:ext xmlns:c16="http://schemas.microsoft.com/office/drawing/2014/chart" uri="{C3380CC4-5D6E-409C-BE32-E72D297353CC}">
                  <c16:uniqueId val="{00000003-49D3-1049-883B-A26A3E70D3ED}"/>
                </c:ext>
              </c:extLst>
            </c:dLbl>
            <c:dLbl>
              <c:idx val="4"/>
              <c:delete val="1"/>
              <c:extLst>
                <c:ext xmlns:c15="http://schemas.microsoft.com/office/drawing/2012/chart" uri="{CE6537A1-D6FC-4f65-9D91-7224C49458BB}"/>
                <c:ext xmlns:c16="http://schemas.microsoft.com/office/drawing/2014/chart" uri="{C3380CC4-5D6E-409C-BE32-E72D297353CC}">
                  <c16:uniqueId val="{00000004-49D3-1049-883B-A26A3E70D3ED}"/>
                </c:ext>
              </c:extLst>
            </c:dLbl>
            <c:dLbl>
              <c:idx val="5"/>
              <c:delete val="1"/>
              <c:extLst>
                <c:ext xmlns:c15="http://schemas.microsoft.com/office/drawing/2012/chart" uri="{CE6537A1-D6FC-4f65-9D91-7224C49458BB}"/>
                <c:ext xmlns:c16="http://schemas.microsoft.com/office/drawing/2014/chart" uri="{C3380CC4-5D6E-409C-BE32-E72D297353CC}">
                  <c16:uniqueId val="{00000005-49D3-1049-883B-A26A3E70D3ED}"/>
                </c:ext>
              </c:extLst>
            </c:dLbl>
            <c:dLbl>
              <c:idx val="6"/>
              <c:delete val="1"/>
              <c:extLst>
                <c:ext xmlns:c15="http://schemas.microsoft.com/office/drawing/2012/chart" uri="{CE6537A1-D6FC-4f65-9D91-7224C49458BB}"/>
                <c:ext xmlns:c16="http://schemas.microsoft.com/office/drawing/2014/chart" uri="{C3380CC4-5D6E-409C-BE32-E72D297353CC}">
                  <c16:uniqueId val="{00000006-49D3-1049-883B-A26A3E70D3ED}"/>
                </c:ext>
              </c:extLst>
            </c:dLbl>
            <c:dLbl>
              <c:idx val="7"/>
              <c:delete val="1"/>
              <c:extLst>
                <c:ext xmlns:c15="http://schemas.microsoft.com/office/drawing/2012/chart" uri="{CE6537A1-D6FC-4f65-9D91-7224C49458BB}"/>
                <c:ext xmlns:c16="http://schemas.microsoft.com/office/drawing/2014/chart" uri="{C3380CC4-5D6E-409C-BE32-E72D297353CC}">
                  <c16:uniqueId val="{00000007-49D3-1049-883B-A26A3E70D3ED}"/>
                </c:ext>
              </c:extLst>
            </c:dLbl>
            <c:dLbl>
              <c:idx val="8"/>
              <c:delete val="1"/>
              <c:extLst>
                <c:ext xmlns:c15="http://schemas.microsoft.com/office/drawing/2012/chart" uri="{CE6537A1-D6FC-4f65-9D91-7224C49458BB}"/>
                <c:ext xmlns:c16="http://schemas.microsoft.com/office/drawing/2014/chart" uri="{C3380CC4-5D6E-409C-BE32-E72D297353CC}">
                  <c16:uniqueId val="{00000008-49D3-1049-883B-A26A3E70D3ED}"/>
                </c:ext>
              </c:extLst>
            </c:dLbl>
            <c:dLbl>
              <c:idx val="9"/>
              <c:delete val="1"/>
              <c:extLst>
                <c:ext xmlns:c15="http://schemas.microsoft.com/office/drawing/2012/chart" uri="{CE6537A1-D6FC-4f65-9D91-7224C49458BB}"/>
                <c:ext xmlns:c16="http://schemas.microsoft.com/office/drawing/2014/chart" uri="{C3380CC4-5D6E-409C-BE32-E72D297353CC}">
                  <c16:uniqueId val="{00000009-49D3-1049-883B-A26A3E70D3ED}"/>
                </c:ext>
              </c:extLst>
            </c:dLbl>
            <c:dLbl>
              <c:idx val="10"/>
              <c:delete val="1"/>
              <c:extLst>
                <c:ext xmlns:c15="http://schemas.microsoft.com/office/drawing/2012/chart" uri="{CE6537A1-D6FC-4f65-9D91-7224C49458BB}"/>
                <c:ext xmlns:c16="http://schemas.microsoft.com/office/drawing/2014/chart" uri="{C3380CC4-5D6E-409C-BE32-E72D297353CC}">
                  <c16:uniqueId val="{0000000A-49D3-1049-883B-A26A3E70D3ED}"/>
                </c:ext>
              </c:extLst>
            </c:dLbl>
            <c:dLbl>
              <c:idx val="11"/>
              <c:layout>
                <c:manualLayout>
                  <c:x val="-7.1639036826184901E-2"/>
                  <c:y val="-0.20635317078243401"/>
                </c:manualLayout>
              </c:layout>
              <c:tx>
                <c:rich>
                  <a:bodyPr/>
                  <a:lstStyle/>
                  <a:p>
                    <a:r>
                      <a:rPr lang="ja-JP" altLang="en-US" sz="1600" b="1" dirty="0">
                        <a:solidFill>
                          <a:schemeClr val="accent1">
                            <a:lumMod val="7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全国</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9D3-1049-883B-A26A3E70D3ED}"/>
                </c:ext>
              </c:extLst>
            </c:dLbl>
            <c:dLbl>
              <c:idx val="12"/>
              <c:delete val="1"/>
              <c:extLst>
                <c:ext xmlns:c15="http://schemas.microsoft.com/office/drawing/2012/chart" uri="{CE6537A1-D6FC-4f65-9D91-7224C49458BB}"/>
                <c:ext xmlns:c16="http://schemas.microsoft.com/office/drawing/2014/chart" uri="{C3380CC4-5D6E-409C-BE32-E72D297353CC}">
                  <c16:uniqueId val="{0000000C-49D3-1049-883B-A26A3E70D3ED}"/>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Sheet1!$B$2:$N$2</c:f>
              <c:strCache>
                <c:ptCount val="13"/>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strCache>
            </c:strRef>
          </c:cat>
          <c:val>
            <c:numRef>
              <c:f>Sheet1!$B$3:$N$3</c:f>
              <c:numCache>
                <c:formatCode>#,##0.00_);[Red]\(#,##0.00\)</c:formatCode>
                <c:ptCount val="13"/>
                <c:pt idx="0">
                  <c:v>6386.21</c:v>
                </c:pt>
                <c:pt idx="1">
                  <c:v>6109.91</c:v>
                </c:pt>
                <c:pt idx="2">
                  <c:v>6017.36</c:v>
                </c:pt>
                <c:pt idx="3">
                  <c:v>5920.91</c:v>
                </c:pt>
                <c:pt idx="4">
                  <c:v>5630.95</c:v>
                </c:pt>
                <c:pt idx="5">
                  <c:v>5589</c:v>
                </c:pt>
                <c:pt idx="6">
                  <c:v>5634.7</c:v>
                </c:pt>
                <c:pt idx="7">
                  <c:v>5825.01</c:v>
                </c:pt>
                <c:pt idx="8">
                  <c:v>5545.51</c:v>
                </c:pt>
                <c:pt idx="9">
                  <c:v>5790.21</c:v>
                </c:pt>
                <c:pt idx="10">
                  <c:v>5508.39</c:v>
                </c:pt>
                <c:pt idx="11" formatCode="#,##0.00">
                  <c:v>6889.36</c:v>
                </c:pt>
                <c:pt idx="12" formatCode="General">
                  <c:v>8093.25</c:v>
                </c:pt>
              </c:numCache>
            </c:numRef>
          </c:val>
          <c:smooth val="0"/>
          <c:extLst>
            <c:ext xmlns:c16="http://schemas.microsoft.com/office/drawing/2014/chart" uri="{C3380CC4-5D6E-409C-BE32-E72D297353CC}">
              <c16:uniqueId val="{0000000D-49D3-1049-883B-A26A3E70D3ED}"/>
            </c:ext>
          </c:extLst>
        </c:ser>
        <c:ser>
          <c:idx val="1"/>
          <c:order val="1"/>
          <c:tx>
            <c:strRef>
              <c:f>Sheet1!$A$4</c:f>
              <c:strCache>
                <c:ptCount val="1"/>
                <c:pt idx="0">
                  <c:v>北海道</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49D3-1049-883B-A26A3E70D3ED}"/>
                </c:ext>
              </c:extLst>
            </c:dLbl>
            <c:dLbl>
              <c:idx val="1"/>
              <c:delete val="1"/>
              <c:extLst>
                <c:ext xmlns:c15="http://schemas.microsoft.com/office/drawing/2012/chart" uri="{CE6537A1-D6FC-4f65-9D91-7224C49458BB}"/>
                <c:ext xmlns:c16="http://schemas.microsoft.com/office/drawing/2014/chart" uri="{C3380CC4-5D6E-409C-BE32-E72D297353CC}">
                  <c16:uniqueId val="{0000000F-49D3-1049-883B-A26A3E70D3ED}"/>
                </c:ext>
              </c:extLst>
            </c:dLbl>
            <c:dLbl>
              <c:idx val="2"/>
              <c:delete val="1"/>
              <c:extLst>
                <c:ext xmlns:c15="http://schemas.microsoft.com/office/drawing/2012/chart" uri="{CE6537A1-D6FC-4f65-9D91-7224C49458BB}"/>
                <c:ext xmlns:c16="http://schemas.microsoft.com/office/drawing/2014/chart" uri="{C3380CC4-5D6E-409C-BE32-E72D297353CC}">
                  <c16:uniqueId val="{00000010-49D3-1049-883B-A26A3E70D3ED}"/>
                </c:ext>
              </c:extLst>
            </c:dLbl>
            <c:dLbl>
              <c:idx val="3"/>
              <c:delete val="1"/>
              <c:extLst>
                <c:ext xmlns:c15="http://schemas.microsoft.com/office/drawing/2012/chart" uri="{CE6537A1-D6FC-4f65-9D91-7224C49458BB}"/>
                <c:ext xmlns:c16="http://schemas.microsoft.com/office/drawing/2014/chart" uri="{C3380CC4-5D6E-409C-BE32-E72D297353CC}">
                  <c16:uniqueId val="{00000011-49D3-1049-883B-A26A3E70D3ED}"/>
                </c:ext>
              </c:extLst>
            </c:dLbl>
            <c:dLbl>
              <c:idx val="4"/>
              <c:delete val="1"/>
              <c:extLst>
                <c:ext xmlns:c15="http://schemas.microsoft.com/office/drawing/2012/chart" uri="{CE6537A1-D6FC-4f65-9D91-7224C49458BB}"/>
                <c:ext xmlns:c16="http://schemas.microsoft.com/office/drawing/2014/chart" uri="{C3380CC4-5D6E-409C-BE32-E72D297353CC}">
                  <c16:uniqueId val="{00000012-49D3-1049-883B-A26A3E70D3ED}"/>
                </c:ext>
              </c:extLst>
            </c:dLbl>
            <c:dLbl>
              <c:idx val="5"/>
              <c:delete val="1"/>
              <c:extLst>
                <c:ext xmlns:c15="http://schemas.microsoft.com/office/drawing/2012/chart" uri="{CE6537A1-D6FC-4f65-9D91-7224C49458BB}"/>
                <c:ext xmlns:c16="http://schemas.microsoft.com/office/drawing/2014/chart" uri="{C3380CC4-5D6E-409C-BE32-E72D297353CC}">
                  <c16:uniqueId val="{00000013-49D3-1049-883B-A26A3E70D3ED}"/>
                </c:ext>
              </c:extLst>
            </c:dLbl>
            <c:dLbl>
              <c:idx val="6"/>
              <c:delete val="1"/>
              <c:extLst>
                <c:ext xmlns:c15="http://schemas.microsoft.com/office/drawing/2012/chart" uri="{CE6537A1-D6FC-4f65-9D91-7224C49458BB}"/>
                <c:ext xmlns:c16="http://schemas.microsoft.com/office/drawing/2014/chart" uri="{C3380CC4-5D6E-409C-BE32-E72D297353CC}">
                  <c16:uniqueId val="{00000014-49D3-1049-883B-A26A3E70D3ED}"/>
                </c:ext>
              </c:extLst>
            </c:dLbl>
            <c:dLbl>
              <c:idx val="7"/>
              <c:delete val="1"/>
              <c:extLst>
                <c:ext xmlns:c15="http://schemas.microsoft.com/office/drawing/2012/chart" uri="{CE6537A1-D6FC-4f65-9D91-7224C49458BB}"/>
                <c:ext xmlns:c16="http://schemas.microsoft.com/office/drawing/2014/chart" uri="{C3380CC4-5D6E-409C-BE32-E72D297353CC}">
                  <c16:uniqueId val="{00000015-49D3-1049-883B-A26A3E70D3ED}"/>
                </c:ext>
              </c:extLst>
            </c:dLbl>
            <c:dLbl>
              <c:idx val="8"/>
              <c:delete val="1"/>
              <c:extLst>
                <c:ext xmlns:c15="http://schemas.microsoft.com/office/drawing/2012/chart" uri="{CE6537A1-D6FC-4f65-9D91-7224C49458BB}"/>
                <c:ext xmlns:c16="http://schemas.microsoft.com/office/drawing/2014/chart" uri="{C3380CC4-5D6E-409C-BE32-E72D297353CC}">
                  <c16:uniqueId val="{00000016-49D3-1049-883B-A26A3E70D3ED}"/>
                </c:ext>
              </c:extLst>
            </c:dLbl>
            <c:dLbl>
              <c:idx val="9"/>
              <c:layout>
                <c:manualLayout>
                  <c:x val="-0.20523615955609723"/>
                  <c:y val="-4.6871648792009932E-2"/>
                </c:manualLayout>
              </c:layout>
              <c:tx>
                <c:rich>
                  <a:bodyPr/>
                  <a:lstStyle/>
                  <a:p>
                    <a:r>
                      <a:rPr lang="ja-JP" altLang="en-US" sz="1600" b="1" dirty="0">
                        <a:solidFill>
                          <a:srgbClr val="FA7000"/>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rPr>
                      <a:t>北海道</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49D3-1049-883B-A26A3E70D3ED}"/>
                </c:ext>
              </c:extLst>
            </c:dLbl>
            <c:dLbl>
              <c:idx val="10"/>
              <c:delete val="1"/>
              <c:extLst>
                <c:ext xmlns:c15="http://schemas.microsoft.com/office/drawing/2012/chart" uri="{CE6537A1-D6FC-4f65-9D91-7224C49458BB}"/>
                <c:ext xmlns:c16="http://schemas.microsoft.com/office/drawing/2014/chart" uri="{C3380CC4-5D6E-409C-BE32-E72D297353CC}">
                  <c16:uniqueId val="{00000018-49D3-1049-883B-A26A3E70D3ED}"/>
                </c:ext>
              </c:extLst>
            </c:dLbl>
            <c:dLbl>
              <c:idx val="11"/>
              <c:delete val="1"/>
              <c:extLst>
                <c:ext xmlns:c15="http://schemas.microsoft.com/office/drawing/2012/chart" uri="{CE6537A1-D6FC-4f65-9D91-7224C49458BB}"/>
                <c:ext xmlns:c16="http://schemas.microsoft.com/office/drawing/2014/chart" uri="{C3380CC4-5D6E-409C-BE32-E72D297353CC}">
                  <c16:uniqueId val="{00000019-49D3-1049-883B-A26A3E70D3ED}"/>
                </c:ext>
              </c:extLst>
            </c:dLbl>
            <c:dLbl>
              <c:idx val="12"/>
              <c:delete val="1"/>
              <c:extLst>
                <c:ext xmlns:c15="http://schemas.microsoft.com/office/drawing/2012/chart" uri="{CE6537A1-D6FC-4f65-9D91-7224C49458BB}"/>
                <c:ext xmlns:c16="http://schemas.microsoft.com/office/drawing/2014/chart" uri="{C3380CC4-5D6E-409C-BE32-E72D297353CC}">
                  <c16:uniqueId val="{0000001A-49D3-1049-883B-A26A3E70D3ED}"/>
                </c:ext>
              </c:extLst>
            </c:dLbl>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chemeClr val="tx1">
                        <a:lumMod val="75000"/>
                        <a:lumOff val="25000"/>
                      </a:schemeClr>
                    </a:solidFill>
                    <a:latin typeface="ＭＳ Ｐゴシック" panose="020B0600070205080204" charset="-128"/>
                    <a:ea typeface="ＭＳ Ｐゴシック" panose="020B0600070205080204" charset="-128"/>
                    <a:cs typeface="ＭＳ Ｐゴシック" panose="020B0600070205080204" charset="-128"/>
                    <a:sym typeface="ＭＳ Ｐゴシック" panose="020B0600070205080204" charset="-128"/>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A7000"/>
                      </a:solidFill>
                      <a:round/>
                    </a:ln>
                    <a:effectLst/>
                  </c:spPr>
                </c15:leaderLines>
              </c:ext>
            </c:extLst>
          </c:dLbls>
          <c:cat>
            <c:strRef>
              <c:f>Sheet1!$B$2:$N$2</c:f>
              <c:strCache>
                <c:ptCount val="13"/>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strCache>
            </c:strRef>
          </c:cat>
          <c:val>
            <c:numRef>
              <c:f>Sheet1!$B$4:$N$4</c:f>
              <c:numCache>
                <c:formatCode>#,##0.00_);[Red]\(#,##0.00\)</c:formatCode>
                <c:ptCount val="13"/>
                <c:pt idx="0">
                  <c:v>7387.67</c:v>
                </c:pt>
                <c:pt idx="1">
                  <c:v>6020.71</c:v>
                </c:pt>
                <c:pt idx="2">
                  <c:v>5662.25</c:v>
                </c:pt>
                <c:pt idx="3">
                  <c:v>4668.83</c:v>
                </c:pt>
                <c:pt idx="4">
                  <c:v>5838.29</c:v>
                </c:pt>
                <c:pt idx="5">
                  <c:v>6002.67</c:v>
                </c:pt>
                <c:pt idx="6">
                  <c:v>6906.62</c:v>
                </c:pt>
                <c:pt idx="7">
                  <c:v>8028.29</c:v>
                </c:pt>
                <c:pt idx="8">
                  <c:v>5130</c:v>
                </c:pt>
                <c:pt idx="9" formatCode="General">
                  <c:v>0</c:v>
                </c:pt>
                <c:pt idx="10">
                  <c:v>6705.71</c:v>
                </c:pt>
                <c:pt idx="11" formatCode="#,##0.00">
                  <c:v>4971.67</c:v>
                </c:pt>
                <c:pt idx="12" formatCode="#,##0.00_ ">
                  <c:v>5536.5</c:v>
                </c:pt>
              </c:numCache>
            </c:numRef>
          </c:val>
          <c:smooth val="0"/>
          <c:extLst>
            <c:ext xmlns:c16="http://schemas.microsoft.com/office/drawing/2014/chart" uri="{C3380CC4-5D6E-409C-BE32-E72D297353CC}">
              <c16:uniqueId val="{0000001B-49D3-1049-883B-A26A3E70D3ED}"/>
            </c:ext>
          </c:extLst>
        </c:ser>
        <c:dLbls>
          <c:showLegendKey val="0"/>
          <c:showVal val="0"/>
          <c:showCatName val="0"/>
          <c:showSerName val="0"/>
          <c:showPercent val="0"/>
          <c:showBubbleSize val="0"/>
        </c:dLbls>
        <c:marker val="1"/>
        <c:smooth val="0"/>
        <c:axId val="149102976"/>
        <c:axId val="149104512"/>
      </c:lineChart>
      <c:catAx>
        <c:axId val="1491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49104512"/>
        <c:crosses val="autoZero"/>
        <c:auto val="1"/>
        <c:lblAlgn val="ctr"/>
        <c:lblOffset val="100"/>
        <c:noMultiLvlLbl val="0"/>
      </c:catAx>
      <c:valAx>
        <c:axId val="149104512"/>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lang="ja-JP" sz="1195" b="0" i="0" u="none" strike="noStrike" kern="1200" baseline="0">
                <a:solidFill>
                  <a:schemeClr val="bg2">
                    <a:lumMod val="25000"/>
                  </a:schemeClr>
                </a:solidFill>
                <a:latin typeface="+mn-lt"/>
                <a:ea typeface="+mn-ea"/>
                <a:cs typeface="+mn-cs"/>
              </a:defRPr>
            </a:pPr>
            <a:endParaRPr lang="ja-JP"/>
          </a:p>
        </c:txPr>
        <c:crossAx val="149102976"/>
        <c:crosses val="autoZero"/>
        <c:crossBetween val="between"/>
      </c:valAx>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施設数!$T$2:$T$11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施設数!$U$2:$U$11</c:f>
              <c:numCache>
                <c:formatCode>General</c:formatCode>
                <c:ptCount val="10"/>
                <c:pt idx="0">
                  <c:v>132</c:v>
                </c:pt>
                <c:pt idx="1">
                  <c:v>139</c:v>
                </c:pt>
                <c:pt idx="2">
                  <c:v>137</c:v>
                </c:pt>
                <c:pt idx="3">
                  <c:v>140</c:v>
                </c:pt>
                <c:pt idx="4">
                  <c:v>140</c:v>
                </c:pt>
                <c:pt idx="5">
                  <c:v>146</c:v>
                </c:pt>
                <c:pt idx="6">
                  <c:v>141</c:v>
                </c:pt>
                <c:pt idx="7">
                  <c:v>138</c:v>
                </c:pt>
                <c:pt idx="8">
                  <c:v>138</c:v>
                </c:pt>
                <c:pt idx="9">
                  <c:v>138</c:v>
                </c:pt>
              </c:numCache>
            </c:numRef>
          </c:val>
          <c:extLst>
            <c:ext xmlns:c16="http://schemas.microsoft.com/office/drawing/2014/chart" uri="{C3380CC4-5D6E-409C-BE32-E72D297353CC}">
              <c16:uniqueId val="{00000000-860A-4821-AEB9-27F413ADAA7D}"/>
            </c:ext>
          </c:extLst>
        </c:ser>
        <c:dLbls>
          <c:showLegendKey val="0"/>
          <c:showVal val="0"/>
          <c:showCatName val="0"/>
          <c:showSerName val="0"/>
          <c:showPercent val="0"/>
          <c:showBubbleSize val="0"/>
        </c:dLbls>
        <c:gapWidth val="219"/>
        <c:overlap val="-27"/>
        <c:axId val="327747880"/>
        <c:axId val="327749848"/>
      </c:barChart>
      <c:catAx>
        <c:axId val="32774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7749848"/>
        <c:crosses val="autoZero"/>
        <c:auto val="1"/>
        <c:lblAlgn val="ctr"/>
        <c:lblOffset val="100"/>
        <c:noMultiLvlLbl val="0"/>
      </c:catAx>
      <c:valAx>
        <c:axId val="3277498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32774788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レシピエント性別年齢!$B$64:$K$64</c:f>
                <c:numCache>
                  <c:formatCode>General</c:formatCode>
                  <c:ptCount val="10"/>
                  <c:pt idx="0">
                    <c:v>13.6</c:v>
                  </c:pt>
                  <c:pt idx="1">
                    <c:v>14.1</c:v>
                  </c:pt>
                  <c:pt idx="2">
                    <c:v>14</c:v>
                  </c:pt>
                  <c:pt idx="3">
                    <c:v>14.3</c:v>
                  </c:pt>
                  <c:pt idx="4">
                    <c:v>14.9</c:v>
                  </c:pt>
                  <c:pt idx="5">
                    <c:v>13.7</c:v>
                  </c:pt>
                  <c:pt idx="6">
                    <c:v>14.8</c:v>
                  </c:pt>
                  <c:pt idx="7">
                    <c:v>13.1</c:v>
                  </c:pt>
                  <c:pt idx="8">
                    <c:v>14.4</c:v>
                  </c:pt>
                  <c:pt idx="9">
                    <c:v>15.3</c:v>
                  </c:pt>
                </c:numCache>
              </c:numRef>
            </c:plus>
            <c:minus>
              <c:numRef>
                <c:f>レシピエント性別年齢!$B$64:$K$64</c:f>
                <c:numCache>
                  <c:formatCode>General</c:formatCode>
                  <c:ptCount val="10"/>
                  <c:pt idx="0">
                    <c:v>13.6</c:v>
                  </c:pt>
                  <c:pt idx="1">
                    <c:v>14.1</c:v>
                  </c:pt>
                  <c:pt idx="2">
                    <c:v>14</c:v>
                  </c:pt>
                  <c:pt idx="3">
                    <c:v>14.3</c:v>
                  </c:pt>
                  <c:pt idx="4">
                    <c:v>14.9</c:v>
                  </c:pt>
                  <c:pt idx="5">
                    <c:v>13.7</c:v>
                  </c:pt>
                  <c:pt idx="6">
                    <c:v>14.8</c:v>
                  </c:pt>
                  <c:pt idx="7">
                    <c:v>13.1</c:v>
                  </c:pt>
                  <c:pt idx="8">
                    <c:v>14.4</c:v>
                  </c:pt>
                  <c:pt idx="9">
                    <c:v>15.3</c:v>
                  </c:pt>
                </c:numCache>
              </c:numRef>
            </c:minus>
          </c:errBars>
          <c:cat>
            <c:numRef>
              <c:f>レシピエント性別年齢!$B$62:$K$62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レシピエント性別年齢!$B$63:$K$63</c:f>
              <c:numCache>
                <c:formatCode>0.0</c:formatCode>
                <c:ptCount val="10"/>
                <c:pt idx="0">
                  <c:v>50</c:v>
                </c:pt>
                <c:pt idx="1">
                  <c:v>48</c:v>
                </c:pt>
                <c:pt idx="2">
                  <c:v>46</c:v>
                </c:pt>
                <c:pt idx="3">
                  <c:v>52</c:v>
                </c:pt>
                <c:pt idx="4">
                  <c:v>48.5</c:v>
                </c:pt>
                <c:pt idx="5">
                  <c:v>52.1</c:v>
                </c:pt>
                <c:pt idx="6">
                  <c:v>49</c:v>
                </c:pt>
                <c:pt idx="7">
                  <c:v>52.5</c:v>
                </c:pt>
                <c:pt idx="8">
                  <c:v>51.3</c:v>
                </c:pt>
                <c:pt idx="9">
                  <c:v>47.7</c:v>
                </c:pt>
              </c:numCache>
            </c:numRef>
          </c:val>
          <c:extLst>
            <c:ext xmlns:c16="http://schemas.microsoft.com/office/drawing/2014/chart" uri="{C3380CC4-5D6E-409C-BE32-E72D297353CC}">
              <c16:uniqueId val="{00000000-2EFA-4639-B7EB-3E16D43FDAFB}"/>
            </c:ext>
          </c:extLst>
        </c:ser>
        <c:dLbls>
          <c:showLegendKey val="0"/>
          <c:showVal val="0"/>
          <c:showCatName val="0"/>
          <c:showSerName val="0"/>
          <c:showPercent val="0"/>
          <c:showBubbleSize val="0"/>
        </c:dLbls>
        <c:gapWidth val="150"/>
        <c:axId val="1279671104"/>
        <c:axId val="1279671648"/>
      </c:barChart>
      <c:catAx>
        <c:axId val="1279671104"/>
        <c:scaling>
          <c:orientation val="minMax"/>
        </c:scaling>
        <c:delete val="0"/>
        <c:axPos val="b"/>
        <c:numFmt formatCode="General" sourceLinked="1"/>
        <c:majorTickMark val="out"/>
        <c:minorTickMark val="none"/>
        <c:tickLblPos val="nextTo"/>
        <c:crossAx val="1279671648"/>
        <c:crosses val="autoZero"/>
        <c:auto val="1"/>
        <c:lblAlgn val="ctr"/>
        <c:lblOffset val="100"/>
        <c:noMultiLvlLbl val="0"/>
      </c:catAx>
      <c:valAx>
        <c:axId val="1279671648"/>
        <c:scaling>
          <c:orientation val="minMax"/>
        </c:scaling>
        <c:delete val="0"/>
        <c:axPos val="l"/>
        <c:majorGridlines/>
        <c:numFmt formatCode="#,##0_);[Red]\(#,##0\)" sourceLinked="0"/>
        <c:majorTickMark val="out"/>
        <c:minorTickMark val="none"/>
        <c:tickLblPos val="nextTo"/>
        <c:crossAx val="1279671104"/>
        <c:crosses val="autoZero"/>
        <c:crossBetween val="between"/>
      </c:valAx>
    </c:plotArea>
    <c:plotVisOnly val="1"/>
    <c:dispBlanksAs val="gap"/>
    <c:showDLblsOverMax val="0"/>
  </c:chart>
  <c:txPr>
    <a:bodyPr/>
    <a:lstStyle/>
    <a:p>
      <a:pPr>
        <a:defRPr sz="16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レシピエント性別年齢!$M$64</c:f>
              <c:strCache>
                <c:ptCount val="1"/>
                <c:pt idx="0">
                  <c:v>cadaver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レシピエント性別年齢!$N$65:$W$65</c:f>
                <c:numCache>
                  <c:formatCode>General</c:formatCode>
                  <c:ptCount val="10"/>
                  <c:pt idx="0">
                    <c:v>21.7</c:v>
                  </c:pt>
                  <c:pt idx="1">
                    <c:v>11.8</c:v>
                  </c:pt>
                  <c:pt idx="2">
                    <c:v>11.3</c:v>
                  </c:pt>
                  <c:pt idx="3">
                    <c:v>17.399999999999999</c:v>
                  </c:pt>
                  <c:pt idx="5">
                    <c:v>15.4</c:v>
                  </c:pt>
                  <c:pt idx="6">
                    <c:v>17.3</c:v>
                  </c:pt>
                  <c:pt idx="7">
                    <c:v>15.1</c:v>
                  </c:pt>
                  <c:pt idx="8">
                    <c:v>5</c:v>
                  </c:pt>
                  <c:pt idx="9">
                    <c:v>5.4</c:v>
                  </c:pt>
                </c:numCache>
              </c:numRef>
            </c:plus>
            <c:minus>
              <c:numRef>
                <c:f>レシピエント性別年齢!$N$65:$W$65</c:f>
                <c:numCache>
                  <c:formatCode>General</c:formatCode>
                  <c:ptCount val="10"/>
                  <c:pt idx="0">
                    <c:v>21.7</c:v>
                  </c:pt>
                  <c:pt idx="1">
                    <c:v>11.8</c:v>
                  </c:pt>
                  <c:pt idx="2">
                    <c:v>11.3</c:v>
                  </c:pt>
                  <c:pt idx="3">
                    <c:v>17.399999999999999</c:v>
                  </c:pt>
                  <c:pt idx="5">
                    <c:v>15.4</c:v>
                  </c:pt>
                  <c:pt idx="6">
                    <c:v>17.3</c:v>
                  </c:pt>
                  <c:pt idx="7">
                    <c:v>15.1</c:v>
                  </c:pt>
                  <c:pt idx="8">
                    <c:v>5</c:v>
                  </c:pt>
                  <c:pt idx="9">
                    <c:v>5.4</c:v>
                  </c:pt>
                </c:numCache>
              </c:numRef>
            </c:minus>
          </c:errBars>
          <c:cat>
            <c:numRef>
              <c:f>レシピエント性別年齢!$N$63:$W$63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レシピエント性別年齢!$N$64:$W$64</c:f>
              <c:numCache>
                <c:formatCode>0.0</c:formatCode>
                <c:ptCount val="10"/>
                <c:pt idx="0">
                  <c:v>44.7</c:v>
                </c:pt>
                <c:pt idx="1">
                  <c:v>54.7</c:v>
                </c:pt>
                <c:pt idx="2">
                  <c:v>56.1</c:v>
                </c:pt>
                <c:pt idx="3">
                  <c:v>46.5</c:v>
                </c:pt>
                <c:pt idx="5">
                  <c:v>50.8</c:v>
                </c:pt>
                <c:pt idx="6">
                  <c:v>43.6</c:v>
                </c:pt>
                <c:pt idx="7">
                  <c:v>49</c:v>
                </c:pt>
                <c:pt idx="8">
                  <c:v>61.8</c:v>
                </c:pt>
                <c:pt idx="9">
                  <c:v>59</c:v>
                </c:pt>
              </c:numCache>
            </c:numRef>
          </c:val>
          <c:extLst>
            <c:ext xmlns:c16="http://schemas.microsoft.com/office/drawing/2014/chart" uri="{C3380CC4-5D6E-409C-BE32-E72D297353CC}">
              <c16:uniqueId val="{00000000-2A17-4DC6-904E-F0FCD3EACD9C}"/>
            </c:ext>
          </c:extLst>
        </c:ser>
        <c:dLbls>
          <c:showLegendKey val="0"/>
          <c:showVal val="0"/>
          <c:showCatName val="0"/>
          <c:showSerName val="0"/>
          <c:showPercent val="0"/>
          <c:showBubbleSize val="0"/>
        </c:dLbls>
        <c:gapWidth val="150"/>
        <c:axId val="979011584"/>
        <c:axId val="979015392"/>
      </c:barChart>
      <c:catAx>
        <c:axId val="979011584"/>
        <c:scaling>
          <c:orientation val="minMax"/>
        </c:scaling>
        <c:delete val="0"/>
        <c:axPos val="b"/>
        <c:numFmt formatCode="General" sourceLinked="1"/>
        <c:majorTickMark val="out"/>
        <c:minorTickMark val="none"/>
        <c:tickLblPos val="nextTo"/>
        <c:crossAx val="979015392"/>
        <c:crosses val="autoZero"/>
        <c:auto val="1"/>
        <c:lblAlgn val="ctr"/>
        <c:lblOffset val="100"/>
        <c:noMultiLvlLbl val="0"/>
      </c:catAx>
      <c:valAx>
        <c:axId val="979015392"/>
        <c:scaling>
          <c:orientation val="minMax"/>
          <c:max val="70"/>
        </c:scaling>
        <c:delete val="0"/>
        <c:axPos val="l"/>
        <c:majorGridlines/>
        <c:numFmt formatCode="#,##0_);[Red]\(#,##0\)" sourceLinked="0"/>
        <c:majorTickMark val="out"/>
        <c:minorTickMark val="none"/>
        <c:tickLblPos val="nextTo"/>
        <c:crossAx val="979011584"/>
        <c:crosses val="autoZero"/>
        <c:crossBetween val="between"/>
      </c:valAx>
    </c:plotArea>
    <c:plotVisOnly val="1"/>
    <c:dispBlanksAs val="gap"/>
    <c:showDLblsOverMax val="0"/>
  </c:chart>
  <c:txPr>
    <a:bodyPr/>
    <a:lstStyle/>
    <a:p>
      <a:pPr>
        <a:defRPr sz="16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ドナー性別年齢!$B$64:$K$64</c:f>
                <c:numCache>
                  <c:formatCode>General</c:formatCode>
                  <c:ptCount val="10"/>
                  <c:pt idx="0">
                    <c:v>9.6999999999999993</c:v>
                  </c:pt>
                  <c:pt idx="1">
                    <c:v>11.9</c:v>
                  </c:pt>
                  <c:pt idx="2">
                    <c:v>10.4</c:v>
                  </c:pt>
                  <c:pt idx="3">
                    <c:v>10.199999999999999</c:v>
                  </c:pt>
                  <c:pt idx="4">
                    <c:v>9</c:v>
                  </c:pt>
                  <c:pt idx="5">
                    <c:v>8.4</c:v>
                  </c:pt>
                  <c:pt idx="6">
                    <c:v>10</c:v>
                  </c:pt>
                  <c:pt idx="7">
                    <c:v>9.6</c:v>
                  </c:pt>
                  <c:pt idx="8">
                    <c:v>9.1</c:v>
                  </c:pt>
                  <c:pt idx="9">
                    <c:v>10.7</c:v>
                  </c:pt>
                </c:numCache>
              </c:numRef>
            </c:plus>
            <c:minus>
              <c:numRef>
                <c:f>ドナー性別年齢!$B$64:$K$64</c:f>
                <c:numCache>
                  <c:formatCode>General</c:formatCode>
                  <c:ptCount val="10"/>
                  <c:pt idx="0">
                    <c:v>9.6999999999999993</c:v>
                  </c:pt>
                  <c:pt idx="1">
                    <c:v>11.9</c:v>
                  </c:pt>
                  <c:pt idx="2">
                    <c:v>10.4</c:v>
                  </c:pt>
                  <c:pt idx="3">
                    <c:v>10.199999999999999</c:v>
                  </c:pt>
                  <c:pt idx="4">
                    <c:v>9</c:v>
                  </c:pt>
                  <c:pt idx="5">
                    <c:v>8.4</c:v>
                  </c:pt>
                  <c:pt idx="6">
                    <c:v>10</c:v>
                  </c:pt>
                  <c:pt idx="7">
                    <c:v>9.6</c:v>
                  </c:pt>
                  <c:pt idx="8">
                    <c:v>9.1</c:v>
                  </c:pt>
                  <c:pt idx="9">
                    <c:v>10.7</c:v>
                  </c:pt>
                </c:numCache>
              </c:numRef>
            </c:minus>
          </c:errBars>
          <c:cat>
            <c:numRef>
              <c:f>ドナー性別年齢!$B$62:$K$62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ドナー性別年齢!$B$63:$K$63</c:f>
              <c:numCache>
                <c:formatCode>0.0</c:formatCode>
                <c:ptCount val="10"/>
                <c:pt idx="0">
                  <c:v>56.1</c:v>
                </c:pt>
                <c:pt idx="1">
                  <c:v>54.8</c:v>
                </c:pt>
                <c:pt idx="2">
                  <c:v>56</c:v>
                </c:pt>
                <c:pt idx="3">
                  <c:v>60.3</c:v>
                </c:pt>
                <c:pt idx="4">
                  <c:v>60.9</c:v>
                </c:pt>
                <c:pt idx="5">
                  <c:v>59.9</c:v>
                </c:pt>
                <c:pt idx="6">
                  <c:v>60.2</c:v>
                </c:pt>
                <c:pt idx="7">
                  <c:v>58.7</c:v>
                </c:pt>
                <c:pt idx="8">
                  <c:v>61.4</c:v>
                </c:pt>
                <c:pt idx="9">
                  <c:v>59.9</c:v>
                </c:pt>
              </c:numCache>
            </c:numRef>
          </c:val>
          <c:extLst>
            <c:ext xmlns:c16="http://schemas.microsoft.com/office/drawing/2014/chart" uri="{C3380CC4-5D6E-409C-BE32-E72D297353CC}">
              <c16:uniqueId val="{00000000-BA3B-479A-8F12-AB0A36E5361C}"/>
            </c:ext>
          </c:extLst>
        </c:ser>
        <c:dLbls>
          <c:showLegendKey val="0"/>
          <c:showVal val="0"/>
          <c:showCatName val="0"/>
          <c:showSerName val="0"/>
          <c:showPercent val="0"/>
          <c:showBubbleSize val="0"/>
        </c:dLbls>
        <c:gapWidth val="150"/>
        <c:axId val="980043824"/>
        <c:axId val="1082604192"/>
      </c:barChart>
      <c:catAx>
        <c:axId val="980043824"/>
        <c:scaling>
          <c:orientation val="minMax"/>
        </c:scaling>
        <c:delete val="0"/>
        <c:axPos val="b"/>
        <c:numFmt formatCode="General" sourceLinked="1"/>
        <c:majorTickMark val="out"/>
        <c:minorTickMark val="none"/>
        <c:tickLblPos val="nextTo"/>
        <c:crossAx val="1082604192"/>
        <c:crosses val="autoZero"/>
        <c:auto val="1"/>
        <c:lblAlgn val="ctr"/>
        <c:lblOffset val="100"/>
        <c:noMultiLvlLbl val="0"/>
      </c:catAx>
      <c:valAx>
        <c:axId val="1082604192"/>
        <c:scaling>
          <c:orientation val="minMax"/>
        </c:scaling>
        <c:delete val="0"/>
        <c:axPos val="l"/>
        <c:majorGridlines/>
        <c:numFmt formatCode="#,##0_);[Red]\(#,##0\)" sourceLinked="0"/>
        <c:majorTickMark val="out"/>
        <c:minorTickMark val="none"/>
        <c:tickLblPos val="nextTo"/>
        <c:crossAx val="98004382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1"/>
          <c:order val="0"/>
          <c:tx>
            <c:strRef>
              <c:f>ドナー性別年齢!$N$63</c:f>
              <c:strCache>
                <c:ptCount val="1"/>
                <c:pt idx="0">
                  <c:v>cadaver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ドナー性別年齢!$O$64:$X$64</c:f>
                <c:numCache>
                  <c:formatCode>General</c:formatCode>
                  <c:ptCount val="10"/>
                  <c:pt idx="0">
                    <c:v>19.5</c:v>
                  </c:pt>
                  <c:pt idx="1">
                    <c:v>3.5</c:v>
                  </c:pt>
                  <c:pt idx="2">
                    <c:v>8.6</c:v>
                  </c:pt>
                  <c:pt idx="3">
                    <c:v>19.399999999999999</c:v>
                  </c:pt>
                  <c:pt idx="5">
                    <c:v>15</c:v>
                  </c:pt>
                  <c:pt idx="6">
                    <c:v>0</c:v>
                  </c:pt>
                  <c:pt idx="7">
                    <c:v>0</c:v>
                  </c:pt>
                  <c:pt idx="8">
                    <c:v>2.8</c:v>
                  </c:pt>
                  <c:pt idx="9">
                    <c:v>7.1</c:v>
                  </c:pt>
                </c:numCache>
              </c:numRef>
            </c:plus>
            <c:minus>
              <c:numRef>
                <c:f>ドナー性別年齢!$O$64:$Y$64</c:f>
                <c:numCache>
                  <c:formatCode>General</c:formatCode>
                  <c:ptCount val="11"/>
                  <c:pt idx="0">
                    <c:v>19.5</c:v>
                  </c:pt>
                  <c:pt idx="1">
                    <c:v>3.5</c:v>
                  </c:pt>
                  <c:pt idx="2">
                    <c:v>8.6</c:v>
                  </c:pt>
                  <c:pt idx="3">
                    <c:v>19.399999999999999</c:v>
                  </c:pt>
                  <c:pt idx="5">
                    <c:v>15</c:v>
                  </c:pt>
                  <c:pt idx="6">
                    <c:v>0</c:v>
                  </c:pt>
                  <c:pt idx="7">
                    <c:v>0</c:v>
                  </c:pt>
                  <c:pt idx="8">
                    <c:v>2.8</c:v>
                  </c:pt>
                  <c:pt idx="9">
                    <c:v>7.1</c:v>
                  </c:pt>
                </c:numCache>
              </c:numRef>
            </c:minus>
          </c:errBars>
          <c:cat>
            <c:numRef>
              <c:f>ドナー性別年齢!$O$62:$X$62</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ドナー性別年齢!$O$63:$X$63</c:f>
              <c:numCache>
                <c:formatCode>0.0</c:formatCode>
                <c:ptCount val="10"/>
                <c:pt idx="0">
                  <c:v>48.7</c:v>
                </c:pt>
                <c:pt idx="1">
                  <c:v>59.5</c:v>
                </c:pt>
                <c:pt idx="2">
                  <c:v>52.3</c:v>
                </c:pt>
                <c:pt idx="3">
                  <c:v>54.3</c:v>
                </c:pt>
                <c:pt idx="5">
                  <c:v>43</c:v>
                </c:pt>
                <c:pt idx="6">
                  <c:v>29</c:v>
                </c:pt>
                <c:pt idx="7">
                  <c:v>48</c:v>
                </c:pt>
                <c:pt idx="8">
                  <c:v>38</c:v>
                </c:pt>
                <c:pt idx="9">
                  <c:v>46</c:v>
                </c:pt>
              </c:numCache>
            </c:numRef>
          </c:val>
          <c:extLst>
            <c:ext xmlns:c16="http://schemas.microsoft.com/office/drawing/2014/chart" uri="{C3380CC4-5D6E-409C-BE32-E72D297353CC}">
              <c16:uniqueId val="{00000000-7A0F-4CF5-9713-130D47AED859}"/>
            </c:ext>
          </c:extLst>
        </c:ser>
        <c:dLbls>
          <c:showLegendKey val="0"/>
          <c:showVal val="0"/>
          <c:showCatName val="0"/>
          <c:showSerName val="0"/>
          <c:showPercent val="0"/>
          <c:showBubbleSize val="0"/>
        </c:dLbls>
        <c:gapWidth val="150"/>
        <c:axId val="1082609088"/>
        <c:axId val="1082609632"/>
      </c:barChart>
      <c:catAx>
        <c:axId val="1082609088"/>
        <c:scaling>
          <c:orientation val="minMax"/>
        </c:scaling>
        <c:delete val="0"/>
        <c:axPos val="b"/>
        <c:numFmt formatCode="General" sourceLinked="1"/>
        <c:majorTickMark val="out"/>
        <c:minorTickMark val="none"/>
        <c:tickLblPos val="nextTo"/>
        <c:crossAx val="1082609632"/>
        <c:crosses val="autoZero"/>
        <c:auto val="1"/>
        <c:lblAlgn val="ctr"/>
        <c:lblOffset val="100"/>
        <c:noMultiLvlLbl val="0"/>
      </c:catAx>
      <c:valAx>
        <c:axId val="1082609632"/>
        <c:scaling>
          <c:orientation val="minMax"/>
        </c:scaling>
        <c:delete val="0"/>
        <c:axPos val="l"/>
        <c:majorGridlines/>
        <c:numFmt formatCode="#,##0_);[Red]\(#,##0\)" sourceLinked="0"/>
        <c:majorTickMark val="out"/>
        <c:minorTickMark val="none"/>
        <c:tickLblPos val="nextTo"/>
        <c:crossAx val="1082609088"/>
        <c:crosses val="autoZero"/>
        <c:crossBetween val="between"/>
        <c:majorUnit val="20"/>
      </c:valAx>
    </c:plotArea>
    <c:plotVisOnly val="1"/>
    <c:dispBlanksAs val="gap"/>
    <c:showDLblsOverMax val="0"/>
  </c:chart>
  <c:txPr>
    <a:bodyPr/>
    <a:lstStyle/>
    <a:p>
      <a:pPr>
        <a:defRPr sz="16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age!$K$28</c:f>
              <c:strCache>
                <c:ptCount val="1"/>
                <c:pt idx="0">
                  <c:v>mean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age!$L$29:$L$38</c:f>
                <c:numCache>
                  <c:formatCode>General</c:formatCode>
                  <c:ptCount val="10"/>
                  <c:pt idx="0">
                    <c:v>10.9</c:v>
                  </c:pt>
                  <c:pt idx="1">
                    <c:v>10.8</c:v>
                  </c:pt>
                  <c:pt idx="2">
                    <c:v>11.2</c:v>
                  </c:pt>
                  <c:pt idx="3">
                    <c:v>10.7</c:v>
                  </c:pt>
                  <c:pt idx="4">
                    <c:v>11.4</c:v>
                  </c:pt>
                  <c:pt idx="5">
                    <c:v>10.4</c:v>
                  </c:pt>
                  <c:pt idx="6">
                    <c:v>10.9</c:v>
                  </c:pt>
                  <c:pt idx="7">
                    <c:v>10.6</c:v>
                  </c:pt>
                  <c:pt idx="8">
                    <c:v>10.5</c:v>
                  </c:pt>
                  <c:pt idx="9">
                    <c:v>10.9</c:v>
                  </c:pt>
                </c:numCache>
              </c:numRef>
            </c:plus>
            <c:minus>
              <c:numRef>
                <c:f>age!$L$29:$L$38</c:f>
                <c:numCache>
                  <c:formatCode>General</c:formatCode>
                  <c:ptCount val="10"/>
                  <c:pt idx="0">
                    <c:v>10.9</c:v>
                  </c:pt>
                  <c:pt idx="1">
                    <c:v>10.8</c:v>
                  </c:pt>
                  <c:pt idx="2">
                    <c:v>11.2</c:v>
                  </c:pt>
                  <c:pt idx="3">
                    <c:v>10.7</c:v>
                  </c:pt>
                  <c:pt idx="4">
                    <c:v>11.4</c:v>
                  </c:pt>
                  <c:pt idx="5">
                    <c:v>10.4</c:v>
                  </c:pt>
                  <c:pt idx="6">
                    <c:v>10.9</c:v>
                  </c:pt>
                  <c:pt idx="7">
                    <c:v>10.6</c:v>
                  </c:pt>
                  <c:pt idx="8">
                    <c:v>10.5</c:v>
                  </c:pt>
                  <c:pt idx="9">
                    <c:v>10.9</c:v>
                  </c:pt>
                </c:numCache>
              </c:numRef>
            </c:minus>
          </c:errBars>
          <c:cat>
            <c:numRef>
              <c:f>age!$J$29:$J$38</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age!$K$29:$K$38</c:f>
              <c:numCache>
                <c:formatCode>0.0</c:formatCode>
                <c:ptCount val="10"/>
                <c:pt idx="0">
                  <c:v>56.9</c:v>
                </c:pt>
                <c:pt idx="1">
                  <c:v>58.1</c:v>
                </c:pt>
                <c:pt idx="2">
                  <c:v>57.4</c:v>
                </c:pt>
                <c:pt idx="3">
                  <c:v>58.5</c:v>
                </c:pt>
                <c:pt idx="4">
                  <c:v>57.8</c:v>
                </c:pt>
                <c:pt idx="5">
                  <c:v>58.8</c:v>
                </c:pt>
                <c:pt idx="6">
                  <c:v>59.2</c:v>
                </c:pt>
                <c:pt idx="7">
                  <c:v>58.8</c:v>
                </c:pt>
                <c:pt idx="8">
                  <c:v>58.8</c:v>
                </c:pt>
                <c:pt idx="9">
                  <c:v>58.8</c:v>
                </c:pt>
              </c:numCache>
            </c:numRef>
          </c:val>
          <c:extLst>
            <c:ext xmlns:c16="http://schemas.microsoft.com/office/drawing/2014/chart" uri="{C3380CC4-5D6E-409C-BE32-E72D297353CC}">
              <c16:uniqueId val="{00000000-E48C-4849-82D1-BAFB124C3E8B}"/>
            </c:ext>
          </c:extLst>
        </c:ser>
        <c:dLbls>
          <c:showLegendKey val="0"/>
          <c:showVal val="0"/>
          <c:showCatName val="0"/>
          <c:showSerName val="0"/>
          <c:showPercent val="0"/>
          <c:showBubbleSize val="0"/>
        </c:dLbls>
        <c:gapWidth val="150"/>
        <c:axId val="315462304"/>
        <c:axId val="315460736"/>
      </c:barChart>
      <c:catAx>
        <c:axId val="315462304"/>
        <c:scaling>
          <c:orientation val="minMax"/>
        </c:scaling>
        <c:delete val="0"/>
        <c:axPos val="b"/>
        <c:numFmt formatCode="General" sourceLinked="1"/>
        <c:majorTickMark val="out"/>
        <c:minorTickMark val="none"/>
        <c:tickLblPos val="nextTo"/>
        <c:crossAx val="315460736"/>
        <c:crosses val="autoZero"/>
        <c:auto val="1"/>
        <c:lblAlgn val="ctr"/>
        <c:lblOffset val="100"/>
        <c:noMultiLvlLbl val="0"/>
      </c:catAx>
      <c:valAx>
        <c:axId val="315460736"/>
        <c:scaling>
          <c:orientation val="minMax"/>
          <c:min val="0"/>
        </c:scaling>
        <c:delete val="0"/>
        <c:axPos val="l"/>
        <c:majorGridlines/>
        <c:numFmt formatCode="#,##0_);[Red]\(#,##0\)" sourceLinked="0"/>
        <c:majorTickMark val="out"/>
        <c:minorTickMark val="none"/>
        <c:tickLblPos val="nextTo"/>
        <c:crossAx val="315462304"/>
        <c:crosses val="autoZero"/>
        <c:crossBetween val="between"/>
      </c:valAx>
    </c:plotArea>
    <c:plotVisOnly val="1"/>
    <c:dispBlanksAs val="gap"/>
    <c:showDLblsOverMax val="0"/>
  </c:chart>
  <c:txPr>
    <a:bodyPr/>
    <a:lstStyle/>
    <a:p>
      <a:pPr>
        <a:defRPr sz="16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tx>
            <c:strRef>
              <c:f>age!$K$40</c:f>
              <c:strCache>
                <c:ptCount val="1"/>
                <c:pt idx="0">
                  <c:v>mean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age!$L$41:$L$50</c:f>
                <c:numCache>
                  <c:formatCode>General</c:formatCode>
                  <c:ptCount val="10"/>
                  <c:pt idx="0">
                    <c:v>17.600000000000001</c:v>
                  </c:pt>
                  <c:pt idx="1">
                    <c:v>17.600000000000001</c:v>
                  </c:pt>
                  <c:pt idx="2">
                    <c:v>14.4</c:v>
                  </c:pt>
                  <c:pt idx="3">
                    <c:v>14.9</c:v>
                  </c:pt>
                  <c:pt idx="4">
                    <c:v>17.8</c:v>
                  </c:pt>
                  <c:pt idx="5">
                    <c:v>16.7</c:v>
                  </c:pt>
                  <c:pt idx="6">
                    <c:v>18.5</c:v>
                  </c:pt>
                  <c:pt idx="7">
                    <c:v>16.3</c:v>
                  </c:pt>
                  <c:pt idx="8">
                    <c:v>17.899999999999999</c:v>
                  </c:pt>
                  <c:pt idx="9">
                    <c:v>20</c:v>
                  </c:pt>
                </c:numCache>
              </c:numRef>
            </c:plus>
            <c:minus>
              <c:numRef>
                <c:f>age!$L$41:$L$50</c:f>
                <c:numCache>
                  <c:formatCode>General</c:formatCode>
                  <c:ptCount val="10"/>
                  <c:pt idx="0">
                    <c:v>17.600000000000001</c:v>
                  </c:pt>
                  <c:pt idx="1">
                    <c:v>17.600000000000001</c:v>
                  </c:pt>
                  <c:pt idx="2">
                    <c:v>14.4</c:v>
                  </c:pt>
                  <c:pt idx="3">
                    <c:v>14.9</c:v>
                  </c:pt>
                  <c:pt idx="4">
                    <c:v>17.8</c:v>
                  </c:pt>
                  <c:pt idx="5">
                    <c:v>16.7</c:v>
                  </c:pt>
                  <c:pt idx="6">
                    <c:v>18.5</c:v>
                  </c:pt>
                  <c:pt idx="7">
                    <c:v>16.3</c:v>
                  </c:pt>
                  <c:pt idx="8">
                    <c:v>17.899999999999999</c:v>
                  </c:pt>
                  <c:pt idx="9">
                    <c:v>20</c:v>
                  </c:pt>
                </c:numCache>
              </c:numRef>
            </c:minus>
          </c:errBars>
          <c:cat>
            <c:numRef>
              <c:f>age!$J$41:$J$50</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age!$K$41:$K$50</c:f>
              <c:numCache>
                <c:formatCode>0.0</c:formatCode>
                <c:ptCount val="10"/>
                <c:pt idx="0">
                  <c:v>46.1</c:v>
                </c:pt>
                <c:pt idx="1">
                  <c:v>45.8</c:v>
                </c:pt>
                <c:pt idx="2">
                  <c:v>48</c:v>
                </c:pt>
                <c:pt idx="3">
                  <c:v>46.4</c:v>
                </c:pt>
                <c:pt idx="4">
                  <c:v>43</c:v>
                </c:pt>
                <c:pt idx="5">
                  <c:v>43.2</c:v>
                </c:pt>
                <c:pt idx="6">
                  <c:v>46.5</c:v>
                </c:pt>
                <c:pt idx="7">
                  <c:v>48.1</c:v>
                </c:pt>
                <c:pt idx="8">
                  <c:v>42.9</c:v>
                </c:pt>
                <c:pt idx="9">
                  <c:v>41.6</c:v>
                </c:pt>
              </c:numCache>
            </c:numRef>
          </c:val>
          <c:extLst>
            <c:ext xmlns:c16="http://schemas.microsoft.com/office/drawing/2014/chart" uri="{C3380CC4-5D6E-409C-BE32-E72D297353CC}">
              <c16:uniqueId val="{00000000-A118-43EE-BC9F-33C5D37B3699}"/>
            </c:ext>
          </c:extLst>
        </c:ser>
        <c:dLbls>
          <c:showLegendKey val="0"/>
          <c:showVal val="0"/>
          <c:showCatName val="0"/>
          <c:showSerName val="0"/>
          <c:showPercent val="0"/>
          <c:showBubbleSize val="0"/>
        </c:dLbls>
        <c:gapWidth val="150"/>
        <c:axId val="315460344"/>
        <c:axId val="315694568"/>
      </c:barChart>
      <c:catAx>
        <c:axId val="315460344"/>
        <c:scaling>
          <c:orientation val="minMax"/>
        </c:scaling>
        <c:delete val="0"/>
        <c:axPos val="b"/>
        <c:numFmt formatCode="General" sourceLinked="1"/>
        <c:majorTickMark val="out"/>
        <c:minorTickMark val="none"/>
        <c:tickLblPos val="nextTo"/>
        <c:crossAx val="315694568"/>
        <c:crosses val="autoZero"/>
        <c:auto val="1"/>
        <c:lblAlgn val="ctr"/>
        <c:lblOffset val="100"/>
        <c:noMultiLvlLbl val="0"/>
      </c:catAx>
      <c:valAx>
        <c:axId val="315694568"/>
        <c:scaling>
          <c:orientation val="minMax"/>
          <c:min val="0"/>
        </c:scaling>
        <c:delete val="0"/>
        <c:axPos val="l"/>
        <c:majorGridlines/>
        <c:numFmt formatCode="#,##0_);[Red]\(#,##0\)" sourceLinked="0"/>
        <c:majorTickMark val="out"/>
        <c:minorTickMark val="none"/>
        <c:tickLblPos val="nextTo"/>
        <c:crossAx val="315460344"/>
        <c:crosses val="autoZero"/>
        <c:crossBetween val="between"/>
      </c:valAx>
    </c:plotArea>
    <c:plotVisOnly val="1"/>
    <c:dispBlanksAs val="gap"/>
    <c:showDLblsOverMax val="0"/>
  </c:chart>
  <c:txPr>
    <a:bodyPr/>
    <a:lstStyle/>
    <a:p>
      <a:pPr>
        <a:defRPr sz="1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CE7CA-715E-462C-9618-58A8BCFBE265}" type="datetimeFigureOut">
              <a:rPr kumimoji="1" lang="ja-JP" altLang="en-US" smtClean="0"/>
              <a:t>2024/9/8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E97F4-3B89-48CC-99B9-8D79FE16F0DE}" type="slidenum">
              <a:rPr kumimoji="1" lang="ja-JP" altLang="en-US" smtClean="0"/>
              <a:t>‹#›</a:t>
            </a:fld>
            <a:endParaRPr kumimoji="1" lang="ja-JP" altLang="en-US"/>
          </a:p>
        </p:txBody>
      </p:sp>
    </p:spTree>
    <p:extLst>
      <p:ext uri="{BB962C8B-B14F-4D97-AF65-F5344CB8AC3E}">
        <p14:creationId xmlns:p14="http://schemas.microsoft.com/office/powerpoint/2010/main" val="42853851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1</a:t>
            </a:fld>
            <a:endParaRPr kumimoji="1" lang="ja-JP" altLang="en-US"/>
          </a:p>
        </p:txBody>
      </p:sp>
    </p:spTree>
    <p:extLst>
      <p:ext uri="{BB962C8B-B14F-4D97-AF65-F5344CB8AC3E}">
        <p14:creationId xmlns:p14="http://schemas.microsoft.com/office/powerpoint/2010/main" val="299349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2</a:t>
            </a:fld>
            <a:endParaRPr kumimoji="1" lang="ja-JP" altLang="en-US"/>
          </a:p>
        </p:txBody>
      </p:sp>
    </p:spTree>
    <p:extLst>
      <p:ext uri="{BB962C8B-B14F-4D97-AF65-F5344CB8AC3E}">
        <p14:creationId xmlns:p14="http://schemas.microsoft.com/office/powerpoint/2010/main" val="347399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6</a:t>
            </a:fld>
            <a:endParaRPr kumimoji="1" lang="ja-JP" altLang="en-US"/>
          </a:p>
        </p:txBody>
      </p:sp>
    </p:spTree>
    <p:extLst>
      <p:ext uri="{BB962C8B-B14F-4D97-AF65-F5344CB8AC3E}">
        <p14:creationId xmlns:p14="http://schemas.microsoft.com/office/powerpoint/2010/main" val="194375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E97F4-3B89-48CC-99B9-8D79FE16F0DE}" type="slidenum">
              <a:rPr kumimoji="1" lang="ja-JP" altLang="en-US" smtClean="0"/>
              <a:t>8</a:t>
            </a:fld>
            <a:endParaRPr kumimoji="1" lang="ja-JP" altLang="en-US"/>
          </a:p>
        </p:txBody>
      </p:sp>
    </p:spTree>
    <p:extLst>
      <p:ext uri="{BB962C8B-B14F-4D97-AF65-F5344CB8AC3E}">
        <p14:creationId xmlns:p14="http://schemas.microsoft.com/office/powerpoint/2010/main" val="102599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13</a:t>
            </a:fld>
            <a:endParaRPr kumimoji="1" lang="ja-JP" altLang="en-US"/>
          </a:p>
        </p:txBody>
      </p:sp>
    </p:spTree>
    <p:extLst>
      <p:ext uri="{BB962C8B-B14F-4D97-AF65-F5344CB8AC3E}">
        <p14:creationId xmlns:p14="http://schemas.microsoft.com/office/powerpoint/2010/main" val="204466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19</a:t>
            </a:fld>
            <a:endParaRPr kumimoji="1" lang="ja-JP" altLang="en-US"/>
          </a:p>
        </p:txBody>
      </p:sp>
    </p:spTree>
    <p:extLst>
      <p:ext uri="{BB962C8B-B14F-4D97-AF65-F5344CB8AC3E}">
        <p14:creationId xmlns:p14="http://schemas.microsoft.com/office/powerpoint/2010/main" val="175410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20</a:t>
            </a:fld>
            <a:endParaRPr kumimoji="1" lang="ja-JP" altLang="en-US"/>
          </a:p>
        </p:txBody>
      </p:sp>
    </p:spTree>
    <p:extLst>
      <p:ext uri="{BB962C8B-B14F-4D97-AF65-F5344CB8AC3E}">
        <p14:creationId xmlns:p14="http://schemas.microsoft.com/office/powerpoint/2010/main" val="339410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1E97F4-3B89-48CC-99B9-8D79FE16F0DE}" type="slidenum">
              <a:rPr kumimoji="1" lang="ja-JP" altLang="en-US" smtClean="0"/>
              <a:t>28</a:t>
            </a:fld>
            <a:endParaRPr kumimoji="1" lang="ja-JP" altLang="en-US"/>
          </a:p>
        </p:txBody>
      </p:sp>
    </p:spTree>
    <p:extLst>
      <p:ext uri="{BB962C8B-B14F-4D97-AF65-F5344CB8AC3E}">
        <p14:creationId xmlns:p14="http://schemas.microsoft.com/office/powerpoint/2010/main" val="402024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667D35B-632A-4A00-A3FB-0691506C9FE5}" type="slidenum">
              <a:rPr kumimoji="1" lang="ja-JP" altLang="en-US" smtClean="0"/>
              <a:t>33</a:t>
            </a:fld>
            <a:endParaRPr kumimoji="1" lang="ja-JP" altLang="en-US"/>
          </a:p>
        </p:txBody>
      </p:sp>
    </p:spTree>
    <p:extLst>
      <p:ext uri="{BB962C8B-B14F-4D97-AF65-F5344CB8AC3E}">
        <p14:creationId xmlns:p14="http://schemas.microsoft.com/office/powerpoint/2010/main" val="25957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66D66-A152-5349-E372-E13C94F0C76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77AD56-BDCE-F0D0-14F7-4696079C9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84D3ADA-8AFF-182C-545E-6EDC7A6A8CC1}"/>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0D406442-194E-9FFE-CF71-BA82551F26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A6EAF5-9E31-ACF2-8C4B-10C3833E7B91}"/>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286693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71C203-E879-6342-B8BF-EEC579BBD8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A5F11F-5E1F-B27F-372D-92BA3E4CE0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A22C66-DC2F-68A1-3D73-A319C8061544}"/>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9CA45397-064D-A0D9-120F-0F22C71BE0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C2829F-9620-30E8-5CE8-7C14BB54806D}"/>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14171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074D46-F061-6DF1-A538-1983C012CDD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3BD9B9-086E-4551-4ACB-9A923696E3C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C651F3-CF56-9390-0A35-71BBDC96FD5E}"/>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69858E36-2E39-BFFA-9A5A-26CF0091F0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8E3F88-F810-F73A-9DD0-6431F53D3868}"/>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4135674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243072" y="0"/>
            <a:ext cx="1340357" cy="6857997"/>
          </a:xfrm>
          <a:prstGeom prst="rect">
            <a:avLst/>
          </a:prstGeom>
        </p:spPr>
      </p:pic>
      <p:sp>
        <p:nvSpPr>
          <p:cNvPr id="17" name="bg object 17"/>
          <p:cNvSpPr/>
          <p:nvPr/>
        </p:nvSpPr>
        <p:spPr>
          <a:xfrm>
            <a:off x="0" y="0"/>
            <a:ext cx="4456430" cy="6858000"/>
          </a:xfrm>
          <a:custGeom>
            <a:avLst/>
            <a:gdLst/>
            <a:ahLst/>
            <a:cxnLst/>
            <a:rect l="l" t="t" r="r" b="b"/>
            <a:pathLst>
              <a:path w="4456430" h="6858000">
                <a:moveTo>
                  <a:pt x="3243072" y="0"/>
                </a:moveTo>
                <a:lnTo>
                  <a:pt x="0" y="0"/>
                </a:lnTo>
                <a:lnTo>
                  <a:pt x="0" y="6857999"/>
                </a:lnTo>
                <a:lnTo>
                  <a:pt x="3243072" y="6857999"/>
                </a:lnTo>
                <a:lnTo>
                  <a:pt x="3306064" y="6788730"/>
                </a:lnTo>
                <a:lnTo>
                  <a:pt x="3335112" y="6753210"/>
                </a:lnTo>
                <a:lnTo>
                  <a:pt x="3363852" y="6717324"/>
                </a:lnTo>
                <a:lnTo>
                  <a:pt x="3392283" y="6681075"/>
                </a:lnTo>
                <a:lnTo>
                  <a:pt x="3420400" y="6644466"/>
                </a:lnTo>
                <a:lnTo>
                  <a:pt x="3448202" y="6607500"/>
                </a:lnTo>
                <a:lnTo>
                  <a:pt x="3475685" y="6570181"/>
                </a:lnTo>
                <a:lnTo>
                  <a:pt x="3502848" y="6532511"/>
                </a:lnTo>
                <a:lnTo>
                  <a:pt x="3529688" y="6494494"/>
                </a:lnTo>
                <a:lnTo>
                  <a:pt x="3556201" y="6456132"/>
                </a:lnTo>
                <a:lnTo>
                  <a:pt x="3582386" y="6417430"/>
                </a:lnTo>
                <a:lnTo>
                  <a:pt x="3608240" y="6378390"/>
                </a:lnTo>
                <a:lnTo>
                  <a:pt x="3633760" y="6339015"/>
                </a:lnTo>
                <a:lnTo>
                  <a:pt x="3658944" y="6299308"/>
                </a:lnTo>
                <a:lnTo>
                  <a:pt x="3683789" y="6259273"/>
                </a:lnTo>
                <a:lnTo>
                  <a:pt x="3708292" y="6218913"/>
                </a:lnTo>
                <a:lnTo>
                  <a:pt x="3732452" y="6178231"/>
                </a:lnTo>
                <a:lnTo>
                  <a:pt x="3756264" y="6137229"/>
                </a:lnTo>
                <a:lnTo>
                  <a:pt x="3779727" y="6095912"/>
                </a:lnTo>
                <a:lnTo>
                  <a:pt x="3802838" y="6054282"/>
                </a:lnTo>
                <a:lnTo>
                  <a:pt x="3825595" y="6012342"/>
                </a:lnTo>
                <a:lnTo>
                  <a:pt x="3847995" y="5970096"/>
                </a:lnTo>
                <a:lnTo>
                  <a:pt x="3870035" y="5927547"/>
                </a:lnTo>
                <a:lnTo>
                  <a:pt x="3891712" y="5884697"/>
                </a:lnTo>
                <a:lnTo>
                  <a:pt x="3913025" y="5841550"/>
                </a:lnTo>
                <a:lnTo>
                  <a:pt x="3933970" y="5798110"/>
                </a:lnTo>
                <a:lnTo>
                  <a:pt x="3954545" y="5754379"/>
                </a:lnTo>
                <a:lnTo>
                  <a:pt x="3974747" y="5710360"/>
                </a:lnTo>
                <a:lnTo>
                  <a:pt x="3994574" y="5666057"/>
                </a:lnTo>
                <a:lnTo>
                  <a:pt x="4014023" y="5621472"/>
                </a:lnTo>
                <a:lnTo>
                  <a:pt x="4033091" y="5576610"/>
                </a:lnTo>
                <a:lnTo>
                  <a:pt x="4051777" y="5531472"/>
                </a:lnTo>
                <a:lnTo>
                  <a:pt x="4070076" y="5486062"/>
                </a:lnTo>
                <a:lnTo>
                  <a:pt x="4087987" y="5440384"/>
                </a:lnTo>
                <a:lnTo>
                  <a:pt x="4105508" y="5394440"/>
                </a:lnTo>
                <a:lnTo>
                  <a:pt x="4122635" y="5348234"/>
                </a:lnTo>
                <a:lnTo>
                  <a:pt x="4139365" y="5301769"/>
                </a:lnTo>
                <a:lnTo>
                  <a:pt x="4155697" y="5255047"/>
                </a:lnTo>
                <a:lnTo>
                  <a:pt x="4171628" y="5208072"/>
                </a:lnTo>
                <a:lnTo>
                  <a:pt x="4187155" y="5160848"/>
                </a:lnTo>
                <a:lnTo>
                  <a:pt x="4202275" y="5113377"/>
                </a:lnTo>
                <a:lnTo>
                  <a:pt x="4216986" y="5065662"/>
                </a:lnTo>
                <a:lnTo>
                  <a:pt x="4231286" y="5017707"/>
                </a:lnTo>
                <a:lnTo>
                  <a:pt x="4245171" y="4969514"/>
                </a:lnTo>
                <a:lnTo>
                  <a:pt x="4258639" y="4921088"/>
                </a:lnTo>
                <a:lnTo>
                  <a:pt x="4271688" y="4872430"/>
                </a:lnTo>
                <a:lnTo>
                  <a:pt x="4284314" y="4823545"/>
                </a:lnTo>
                <a:lnTo>
                  <a:pt x="4296516" y="4774434"/>
                </a:lnTo>
                <a:lnTo>
                  <a:pt x="4308291" y="4725103"/>
                </a:lnTo>
                <a:lnTo>
                  <a:pt x="4319635" y="4675553"/>
                </a:lnTo>
                <a:lnTo>
                  <a:pt x="4330547" y="4625787"/>
                </a:lnTo>
                <a:lnTo>
                  <a:pt x="4341024" y="4575810"/>
                </a:lnTo>
                <a:lnTo>
                  <a:pt x="4351064" y="4525623"/>
                </a:lnTo>
                <a:lnTo>
                  <a:pt x="4360663" y="4475231"/>
                </a:lnTo>
                <a:lnTo>
                  <a:pt x="4369819" y="4424636"/>
                </a:lnTo>
                <a:lnTo>
                  <a:pt x="4378529" y="4373841"/>
                </a:lnTo>
                <a:lnTo>
                  <a:pt x="4386792" y="4322850"/>
                </a:lnTo>
                <a:lnTo>
                  <a:pt x="4394604" y="4271666"/>
                </a:lnTo>
                <a:lnTo>
                  <a:pt x="4401962" y="4220292"/>
                </a:lnTo>
                <a:lnTo>
                  <a:pt x="4408865" y="4168730"/>
                </a:lnTo>
                <a:lnTo>
                  <a:pt x="4415309" y="4116985"/>
                </a:lnTo>
                <a:lnTo>
                  <a:pt x="4421292" y="4065059"/>
                </a:lnTo>
                <a:lnTo>
                  <a:pt x="4426811" y="4012956"/>
                </a:lnTo>
                <a:lnTo>
                  <a:pt x="4431864" y="3960678"/>
                </a:lnTo>
                <a:lnTo>
                  <a:pt x="4436448" y="3908229"/>
                </a:lnTo>
                <a:lnTo>
                  <a:pt x="4440561" y="3855612"/>
                </a:lnTo>
                <a:lnTo>
                  <a:pt x="4444199" y="3802830"/>
                </a:lnTo>
                <a:lnTo>
                  <a:pt x="4447361" y="3749886"/>
                </a:lnTo>
                <a:lnTo>
                  <a:pt x="4450043" y="3696783"/>
                </a:lnTo>
                <a:lnTo>
                  <a:pt x="4452244" y="3643525"/>
                </a:lnTo>
                <a:lnTo>
                  <a:pt x="4453960" y="3590114"/>
                </a:lnTo>
                <a:lnTo>
                  <a:pt x="4455189" y="3536554"/>
                </a:lnTo>
                <a:lnTo>
                  <a:pt x="4455928" y="3482848"/>
                </a:lnTo>
                <a:lnTo>
                  <a:pt x="4456176" y="3429000"/>
                </a:lnTo>
                <a:lnTo>
                  <a:pt x="4455928" y="3375151"/>
                </a:lnTo>
                <a:lnTo>
                  <a:pt x="4455189" y="3321445"/>
                </a:lnTo>
                <a:lnTo>
                  <a:pt x="4453960" y="3267885"/>
                </a:lnTo>
                <a:lnTo>
                  <a:pt x="4452244" y="3214474"/>
                </a:lnTo>
                <a:lnTo>
                  <a:pt x="4450043" y="3161216"/>
                </a:lnTo>
                <a:lnTo>
                  <a:pt x="4447361" y="3108114"/>
                </a:lnTo>
                <a:lnTo>
                  <a:pt x="4444199" y="3055170"/>
                </a:lnTo>
                <a:lnTo>
                  <a:pt x="4440561" y="3002388"/>
                </a:lnTo>
                <a:lnTo>
                  <a:pt x="4436448" y="2949771"/>
                </a:lnTo>
                <a:lnTo>
                  <a:pt x="4431864" y="2897322"/>
                </a:lnTo>
                <a:lnTo>
                  <a:pt x="4426811" y="2845045"/>
                </a:lnTo>
                <a:lnTo>
                  <a:pt x="4421292" y="2792941"/>
                </a:lnTo>
                <a:lnTo>
                  <a:pt x="4415309" y="2741016"/>
                </a:lnTo>
                <a:lnTo>
                  <a:pt x="4408865" y="2689271"/>
                </a:lnTo>
                <a:lnTo>
                  <a:pt x="4401962" y="2637709"/>
                </a:lnTo>
                <a:lnTo>
                  <a:pt x="4394604" y="2586335"/>
                </a:lnTo>
                <a:lnTo>
                  <a:pt x="4386792" y="2535151"/>
                </a:lnTo>
                <a:lnTo>
                  <a:pt x="4378529" y="2484160"/>
                </a:lnTo>
                <a:lnTo>
                  <a:pt x="4369819" y="2433366"/>
                </a:lnTo>
                <a:lnTo>
                  <a:pt x="4360663" y="2382771"/>
                </a:lnTo>
                <a:lnTo>
                  <a:pt x="4351064" y="2332379"/>
                </a:lnTo>
                <a:lnTo>
                  <a:pt x="4341024" y="2282193"/>
                </a:lnTo>
                <a:lnTo>
                  <a:pt x="4330547" y="2232215"/>
                </a:lnTo>
                <a:lnTo>
                  <a:pt x="4319635" y="2182450"/>
                </a:lnTo>
                <a:lnTo>
                  <a:pt x="4308291" y="2132900"/>
                </a:lnTo>
                <a:lnTo>
                  <a:pt x="4296516" y="2083568"/>
                </a:lnTo>
                <a:lnTo>
                  <a:pt x="4284314" y="2034458"/>
                </a:lnTo>
                <a:lnTo>
                  <a:pt x="4271688" y="1985573"/>
                </a:lnTo>
                <a:lnTo>
                  <a:pt x="4258639" y="1936915"/>
                </a:lnTo>
                <a:lnTo>
                  <a:pt x="4245171" y="1888489"/>
                </a:lnTo>
                <a:lnTo>
                  <a:pt x="4231286" y="1840296"/>
                </a:lnTo>
                <a:lnTo>
                  <a:pt x="4216986" y="1792341"/>
                </a:lnTo>
                <a:lnTo>
                  <a:pt x="4202275" y="1744626"/>
                </a:lnTo>
                <a:lnTo>
                  <a:pt x="4187155" y="1697154"/>
                </a:lnTo>
                <a:lnTo>
                  <a:pt x="4171628" y="1649930"/>
                </a:lnTo>
                <a:lnTo>
                  <a:pt x="4155697" y="1602955"/>
                </a:lnTo>
                <a:lnTo>
                  <a:pt x="4139365" y="1556233"/>
                </a:lnTo>
                <a:lnTo>
                  <a:pt x="4122635" y="1509767"/>
                </a:lnTo>
                <a:lnTo>
                  <a:pt x="4105508" y="1463560"/>
                </a:lnTo>
                <a:lnTo>
                  <a:pt x="4087987" y="1417616"/>
                </a:lnTo>
                <a:lnTo>
                  <a:pt x="4070076" y="1371937"/>
                </a:lnTo>
                <a:lnTo>
                  <a:pt x="4051777" y="1326527"/>
                </a:lnTo>
                <a:lnTo>
                  <a:pt x="4033091" y="1281389"/>
                </a:lnTo>
                <a:lnTo>
                  <a:pt x="4014023" y="1236526"/>
                </a:lnTo>
                <a:lnTo>
                  <a:pt x="3994574" y="1191941"/>
                </a:lnTo>
                <a:lnTo>
                  <a:pt x="3974747" y="1147637"/>
                </a:lnTo>
                <a:lnTo>
                  <a:pt x="3954545" y="1103617"/>
                </a:lnTo>
                <a:lnTo>
                  <a:pt x="3933970" y="1059885"/>
                </a:lnTo>
                <a:lnTo>
                  <a:pt x="3913025" y="1016443"/>
                </a:lnTo>
                <a:lnTo>
                  <a:pt x="3891712" y="973296"/>
                </a:lnTo>
                <a:lnTo>
                  <a:pt x="3870035" y="930445"/>
                </a:lnTo>
                <a:lnTo>
                  <a:pt x="3847995" y="887894"/>
                </a:lnTo>
                <a:lnTo>
                  <a:pt x="3825595" y="845647"/>
                </a:lnTo>
                <a:lnTo>
                  <a:pt x="3802838" y="803706"/>
                </a:lnTo>
                <a:lnTo>
                  <a:pt x="3779727" y="762074"/>
                </a:lnTo>
                <a:lnTo>
                  <a:pt x="3756264" y="720756"/>
                </a:lnTo>
                <a:lnTo>
                  <a:pt x="3732452" y="679753"/>
                </a:lnTo>
                <a:lnTo>
                  <a:pt x="3708292" y="639068"/>
                </a:lnTo>
                <a:lnTo>
                  <a:pt x="3683789" y="598706"/>
                </a:lnTo>
                <a:lnTo>
                  <a:pt x="3658944" y="558669"/>
                </a:lnTo>
                <a:lnTo>
                  <a:pt x="3633760" y="518961"/>
                </a:lnTo>
                <a:lnTo>
                  <a:pt x="3608240" y="479584"/>
                </a:lnTo>
                <a:lnTo>
                  <a:pt x="3582386" y="440542"/>
                </a:lnTo>
                <a:lnTo>
                  <a:pt x="3556201" y="401837"/>
                </a:lnTo>
                <a:lnTo>
                  <a:pt x="3529688" y="363473"/>
                </a:lnTo>
                <a:lnTo>
                  <a:pt x="3502848" y="325454"/>
                </a:lnTo>
                <a:lnTo>
                  <a:pt x="3475685" y="287781"/>
                </a:lnTo>
                <a:lnTo>
                  <a:pt x="3448202" y="250459"/>
                </a:lnTo>
                <a:lnTo>
                  <a:pt x="3420400" y="213491"/>
                </a:lnTo>
                <a:lnTo>
                  <a:pt x="3392283" y="176879"/>
                </a:lnTo>
                <a:lnTo>
                  <a:pt x="3363852" y="140627"/>
                </a:lnTo>
                <a:lnTo>
                  <a:pt x="3335112" y="104738"/>
                </a:lnTo>
                <a:lnTo>
                  <a:pt x="3306064" y="69215"/>
                </a:lnTo>
                <a:lnTo>
                  <a:pt x="3243072" y="0"/>
                </a:lnTo>
                <a:close/>
              </a:path>
            </a:pathLst>
          </a:custGeom>
          <a:solidFill>
            <a:srgbClr val="FFFFFF"/>
          </a:solidFill>
        </p:spPr>
        <p:txBody>
          <a:bodyPr wrap="square" lIns="0" tIns="0" rIns="0" bIns="0" rtlCol="0"/>
          <a:lstStyle/>
          <a:p>
            <a:endParaRPr/>
          </a:p>
        </p:txBody>
      </p:sp>
      <p:sp>
        <p:nvSpPr>
          <p:cNvPr id="18" name="bg object 18"/>
          <p:cNvSpPr/>
          <p:nvPr/>
        </p:nvSpPr>
        <p:spPr>
          <a:xfrm>
            <a:off x="0" y="0"/>
            <a:ext cx="4456430" cy="6858000"/>
          </a:xfrm>
          <a:custGeom>
            <a:avLst/>
            <a:gdLst/>
            <a:ahLst/>
            <a:cxnLst/>
            <a:rect l="l" t="t" r="r" b="b"/>
            <a:pathLst>
              <a:path w="4456430" h="6858000">
                <a:moveTo>
                  <a:pt x="0" y="0"/>
                </a:moveTo>
                <a:lnTo>
                  <a:pt x="3243072" y="0"/>
                </a:lnTo>
                <a:lnTo>
                  <a:pt x="3306064" y="69215"/>
                </a:lnTo>
                <a:lnTo>
                  <a:pt x="3335112" y="104738"/>
                </a:lnTo>
                <a:lnTo>
                  <a:pt x="3363852" y="140627"/>
                </a:lnTo>
                <a:lnTo>
                  <a:pt x="3392283" y="176879"/>
                </a:lnTo>
                <a:lnTo>
                  <a:pt x="3420400" y="213491"/>
                </a:lnTo>
                <a:lnTo>
                  <a:pt x="3448202" y="250459"/>
                </a:lnTo>
                <a:lnTo>
                  <a:pt x="3475685" y="287781"/>
                </a:lnTo>
                <a:lnTo>
                  <a:pt x="3502848" y="325454"/>
                </a:lnTo>
                <a:lnTo>
                  <a:pt x="3529688" y="363473"/>
                </a:lnTo>
                <a:lnTo>
                  <a:pt x="3556201" y="401837"/>
                </a:lnTo>
                <a:lnTo>
                  <a:pt x="3582386" y="440542"/>
                </a:lnTo>
                <a:lnTo>
                  <a:pt x="3608240" y="479584"/>
                </a:lnTo>
                <a:lnTo>
                  <a:pt x="3633760" y="518961"/>
                </a:lnTo>
                <a:lnTo>
                  <a:pt x="3658944" y="558669"/>
                </a:lnTo>
                <a:lnTo>
                  <a:pt x="3683789" y="598706"/>
                </a:lnTo>
                <a:lnTo>
                  <a:pt x="3708292" y="639068"/>
                </a:lnTo>
                <a:lnTo>
                  <a:pt x="3732452" y="679753"/>
                </a:lnTo>
                <a:lnTo>
                  <a:pt x="3756264" y="720756"/>
                </a:lnTo>
                <a:lnTo>
                  <a:pt x="3779727" y="762074"/>
                </a:lnTo>
                <a:lnTo>
                  <a:pt x="3802838" y="803706"/>
                </a:lnTo>
                <a:lnTo>
                  <a:pt x="3825595" y="845647"/>
                </a:lnTo>
                <a:lnTo>
                  <a:pt x="3847995" y="887894"/>
                </a:lnTo>
                <a:lnTo>
                  <a:pt x="3870035" y="930445"/>
                </a:lnTo>
                <a:lnTo>
                  <a:pt x="3891712" y="973296"/>
                </a:lnTo>
                <a:lnTo>
                  <a:pt x="3913025" y="1016443"/>
                </a:lnTo>
                <a:lnTo>
                  <a:pt x="3933970" y="1059885"/>
                </a:lnTo>
                <a:lnTo>
                  <a:pt x="3954545" y="1103617"/>
                </a:lnTo>
                <a:lnTo>
                  <a:pt x="3974747" y="1147637"/>
                </a:lnTo>
                <a:lnTo>
                  <a:pt x="3994574" y="1191941"/>
                </a:lnTo>
                <a:lnTo>
                  <a:pt x="4014023" y="1236526"/>
                </a:lnTo>
                <a:lnTo>
                  <a:pt x="4033091" y="1281389"/>
                </a:lnTo>
                <a:lnTo>
                  <a:pt x="4051777" y="1326527"/>
                </a:lnTo>
                <a:lnTo>
                  <a:pt x="4070076" y="1371937"/>
                </a:lnTo>
                <a:lnTo>
                  <a:pt x="4087987" y="1417616"/>
                </a:lnTo>
                <a:lnTo>
                  <a:pt x="4105508" y="1463560"/>
                </a:lnTo>
                <a:lnTo>
                  <a:pt x="4122635" y="1509767"/>
                </a:lnTo>
                <a:lnTo>
                  <a:pt x="4139365" y="1556233"/>
                </a:lnTo>
                <a:lnTo>
                  <a:pt x="4155697" y="1602955"/>
                </a:lnTo>
                <a:lnTo>
                  <a:pt x="4171628" y="1649930"/>
                </a:lnTo>
                <a:lnTo>
                  <a:pt x="4187155" y="1697154"/>
                </a:lnTo>
                <a:lnTo>
                  <a:pt x="4202275" y="1744626"/>
                </a:lnTo>
                <a:lnTo>
                  <a:pt x="4216986" y="1792341"/>
                </a:lnTo>
                <a:lnTo>
                  <a:pt x="4231286" y="1840296"/>
                </a:lnTo>
                <a:lnTo>
                  <a:pt x="4245171" y="1888489"/>
                </a:lnTo>
                <a:lnTo>
                  <a:pt x="4258639" y="1936915"/>
                </a:lnTo>
                <a:lnTo>
                  <a:pt x="4271688" y="1985573"/>
                </a:lnTo>
                <a:lnTo>
                  <a:pt x="4284314" y="2034458"/>
                </a:lnTo>
                <a:lnTo>
                  <a:pt x="4296516" y="2083568"/>
                </a:lnTo>
                <a:lnTo>
                  <a:pt x="4308291" y="2132900"/>
                </a:lnTo>
                <a:lnTo>
                  <a:pt x="4319635" y="2182450"/>
                </a:lnTo>
                <a:lnTo>
                  <a:pt x="4330547" y="2232215"/>
                </a:lnTo>
                <a:lnTo>
                  <a:pt x="4341024" y="2282193"/>
                </a:lnTo>
                <a:lnTo>
                  <a:pt x="4351064" y="2332379"/>
                </a:lnTo>
                <a:lnTo>
                  <a:pt x="4360663" y="2382771"/>
                </a:lnTo>
                <a:lnTo>
                  <a:pt x="4369819" y="2433366"/>
                </a:lnTo>
                <a:lnTo>
                  <a:pt x="4378529" y="2484160"/>
                </a:lnTo>
                <a:lnTo>
                  <a:pt x="4386792" y="2535151"/>
                </a:lnTo>
                <a:lnTo>
                  <a:pt x="4394604" y="2586335"/>
                </a:lnTo>
                <a:lnTo>
                  <a:pt x="4401962" y="2637709"/>
                </a:lnTo>
                <a:lnTo>
                  <a:pt x="4408865" y="2689271"/>
                </a:lnTo>
                <a:lnTo>
                  <a:pt x="4415309" y="2741016"/>
                </a:lnTo>
                <a:lnTo>
                  <a:pt x="4421292" y="2792941"/>
                </a:lnTo>
                <a:lnTo>
                  <a:pt x="4426811" y="2845045"/>
                </a:lnTo>
                <a:lnTo>
                  <a:pt x="4431864" y="2897322"/>
                </a:lnTo>
                <a:lnTo>
                  <a:pt x="4436448" y="2949771"/>
                </a:lnTo>
                <a:lnTo>
                  <a:pt x="4440561" y="3002388"/>
                </a:lnTo>
                <a:lnTo>
                  <a:pt x="4444199" y="3055170"/>
                </a:lnTo>
                <a:lnTo>
                  <a:pt x="4447361" y="3108114"/>
                </a:lnTo>
                <a:lnTo>
                  <a:pt x="4450043" y="3161216"/>
                </a:lnTo>
                <a:lnTo>
                  <a:pt x="4452244" y="3214474"/>
                </a:lnTo>
                <a:lnTo>
                  <a:pt x="4453960" y="3267885"/>
                </a:lnTo>
                <a:lnTo>
                  <a:pt x="4455189" y="3321445"/>
                </a:lnTo>
                <a:lnTo>
                  <a:pt x="4455928" y="3375151"/>
                </a:lnTo>
                <a:lnTo>
                  <a:pt x="4456176" y="3429000"/>
                </a:lnTo>
                <a:lnTo>
                  <a:pt x="4455928" y="3482848"/>
                </a:lnTo>
                <a:lnTo>
                  <a:pt x="4455189" y="3536554"/>
                </a:lnTo>
                <a:lnTo>
                  <a:pt x="4453960" y="3590114"/>
                </a:lnTo>
                <a:lnTo>
                  <a:pt x="4452244" y="3643525"/>
                </a:lnTo>
                <a:lnTo>
                  <a:pt x="4450043" y="3696783"/>
                </a:lnTo>
                <a:lnTo>
                  <a:pt x="4447361" y="3749886"/>
                </a:lnTo>
                <a:lnTo>
                  <a:pt x="4444199" y="3802830"/>
                </a:lnTo>
                <a:lnTo>
                  <a:pt x="4440561" y="3855612"/>
                </a:lnTo>
                <a:lnTo>
                  <a:pt x="4436448" y="3908229"/>
                </a:lnTo>
                <a:lnTo>
                  <a:pt x="4431864" y="3960678"/>
                </a:lnTo>
                <a:lnTo>
                  <a:pt x="4426811" y="4012956"/>
                </a:lnTo>
                <a:lnTo>
                  <a:pt x="4421292" y="4065059"/>
                </a:lnTo>
                <a:lnTo>
                  <a:pt x="4415309" y="4116985"/>
                </a:lnTo>
                <a:lnTo>
                  <a:pt x="4408865" y="4168730"/>
                </a:lnTo>
                <a:lnTo>
                  <a:pt x="4401962" y="4220292"/>
                </a:lnTo>
                <a:lnTo>
                  <a:pt x="4394604" y="4271666"/>
                </a:lnTo>
                <a:lnTo>
                  <a:pt x="4386792" y="4322850"/>
                </a:lnTo>
                <a:lnTo>
                  <a:pt x="4378529" y="4373841"/>
                </a:lnTo>
                <a:lnTo>
                  <a:pt x="4369819" y="4424636"/>
                </a:lnTo>
                <a:lnTo>
                  <a:pt x="4360663" y="4475231"/>
                </a:lnTo>
                <a:lnTo>
                  <a:pt x="4351064" y="4525623"/>
                </a:lnTo>
                <a:lnTo>
                  <a:pt x="4341024" y="4575810"/>
                </a:lnTo>
                <a:lnTo>
                  <a:pt x="4330547" y="4625787"/>
                </a:lnTo>
                <a:lnTo>
                  <a:pt x="4319635" y="4675553"/>
                </a:lnTo>
                <a:lnTo>
                  <a:pt x="4308291" y="4725103"/>
                </a:lnTo>
                <a:lnTo>
                  <a:pt x="4296516" y="4774434"/>
                </a:lnTo>
                <a:lnTo>
                  <a:pt x="4284314" y="4823545"/>
                </a:lnTo>
                <a:lnTo>
                  <a:pt x="4271688" y="4872430"/>
                </a:lnTo>
                <a:lnTo>
                  <a:pt x="4258639" y="4921088"/>
                </a:lnTo>
                <a:lnTo>
                  <a:pt x="4245171" y="4969514"/>
                </a:lnTo>
                <a:lnTo>
                  <a:pt x="4231286" y="5017707"/>
                </a:lnTo>
                <a:lnTo>
                  <a:pt x="4216986" y="5065662"/>
                </a:lnTo>
                <a:lnTo>
                  <a:pt x="4202275" y="5113377"/>
                </a:lnTo>
                <a:lnTo>
                  <a:pt x="4187155" y="5160848"/>
                </a:lnTo>
                <a:lnTo>
                  <a:pt x="4171628" y="5208072"/>
                </a:lnTo>
                <a:lnTo>
                  <a:pt x="4155697" y="5255047"/>
                </a:lnTo>
                <a:lnTo>
                  <a:pt x="4139365" y="5301769"/>
                </a:lnTo>
                <a:lnTo>
                  <a:pt x="4122635" y="5348234"/>
                </a:lnTo>
                <a:lnTo>
                  <a:pt x="4105508" y="5394440"/>
                </a:lnTo>
                <a:lnTo>
                  <a:pt x="4087987" y="5440384"/>
                </a:lnTo>
                <a:lnTo>
                  <a:pt x="4070076" y="5486062"/>
                </a:lnTo>
                <a:lnTo>
                  <a:pt x="4051777" y="5531472"/>
                </a:lnTo>
                <a:lnTo>
                  <a:pt x="4033091" y="5576610"/>
                </a:lnTo>
                <a:lnTo>
                  <a:pt x="4014023" y="5621472"/>
                </a:lnTo>
                <a:lnTo>
                  <a:pt x="3994574" y="5666057"/>
                </a:lnTo>
                <a:lnTo>
                  <a:pt x="3974747" y="5710360"/>
                </a:lnTo>
                <a:lnTo>
                  <a:pt x="3954545" y="5754379"/>
                </a:lnTo>
                <a:lnTo>
                  <a:pt x="3933970" y="5798110"/>
                </a:lnTo>
                <a:lnTo>
                  <a:pt x="3913025" y="5841550"/>
                </a:lnTo>
                <a:lnTo>
                  <a:pt x="3891712" y="5884697"/>
                </a:lnTo>
                <a:lnTo>
                  <a:pt x="3870035" y="5927547"/>
                </a:lnTo>
                <a:lnTo>
                  <a:pt x="3847995" y="5970096"/>
                </a:lnTo>
                <a:lnTo>
                  <a:pt x="3825595" y="6012342"/>
                </a:lnTo>
                <a:lnTo>
                  <a:pt x="3802838" y="6054282"/>
                </a:lnTo>
                <a:lnTo>
                  <a:pt x="3779727" y="6095912"/>
                </a:lnTo>
                <a:lnTo>
                  <a:pt x="3756264" y="6137229"/>
                </a:lnTo>
                <a:lnTo>
                  <a:pt x="3732452" y="6178231"/>
                </a:lnTo>
                <a:lnTo>
                  <a:pt x="3708292" y="6218913"/>
                </a:lnTo>
                <a:lnTo>
                  <a:pt x="3683789" y="6259273"/>
                </a:lnTo>
                <a:lnTo>
                  <a:pt x="3658944" y="6299308"/>
                </a:lnTo>
                <a:lnTo>
                  <a:pt x="3633760" y="6339015"/>
                </a:lnTo>
                <a:lnTo>
                  <a:pt x="3608240" y="6378390"/>
                </a:lnTo>
                <a:lnTo>
                  <a:pt x="3582386" y="6417430"/>
                </a:lnTo>
                <a:lnTo>
                  <a:pt x="3556201" y="6456132"/>
                </a:lnTo>
                <a:lnTo>
                  <a:pt x="3529688" y="6494494"/>
                </a:lnTo>
                <a:lnTo>
                  <a:pt x="3502848" y="6532511"/>
                </a:lnTo>
                <a:lnTo>
                  <a:pt x="3475685" y="6570181"/>
                </a:lnTo>
                <a:lnTo>
                  <a:pt x="3448202" y="6607500"/>
                </a:lnTo>
                <a:lnTo>
                  <a:pt x="3420400" y="6644466"/>
                </a:lnTo>
                <a:lnTo>
                  <a:pt x="3392283" y="6681075"/>
                </a:lnTo>
                <a:lnTo>
                  <a:pt x="3363852" y="6717324"/>
                </a:lnTo>
                <a:lnTo>
                  <a:pt x="3335112" y="6753210"/>
                </a:lnTo>
                <a:lnTo>
                  <a:pt x="3306064" y="6788730"/>
                </a:lnTo>
                <a:lnTo>
                  <a:pt x="3243072" y="6857999"/>
                </a:lnTo>
                <a:lnTo>
                  <a:pt x="0" y="6857999"/>
                </a:lnTo>
                <a:lnTo>
                  <a:pt x="0" y="0"/>
                </a:lnTo>
                <a:close/>
              </a:path>
            </a:pathLst>
          </a:custGeom>
          <a:ln w="9525">
            <a:solidFill>
              <a:srgbClr val="EEEEEE"/>
            </a:solidFill>
          </a:ln>
        </p:spPr>
        <p:txBody>
          <a:bodyPr wrap="square" lIns="0" tIns="0" rIns="0" bIns="0" rtlCol="0"/>
          <a:lstStyle/>
          <a:p>
            <a:endParaRPr/>
          </a:p>
        </p:txBody>
      </p:sp>
      <p:sp>
        <p:nvSpPr>
          <p:cNvPr id="19" name="bg object 19"/>
          <p:cNvSpPr/>
          <p:nvPr/>
        </p:nvSpPr>
        <p:spPr>
          <a:xfrm>
            <a:off x="0" y="0"/>
            <a:ext cx="4447540" cy="6858000"/>
          </a:xfrm>
          <a:custGeom>
            <a:avLst/>
            <a:gdLst/>
            <a:ahLst/>
            <a:cxnLst/>
            <a:rect l="l" t="t" r="r" b="b"/>
            <a:pathLst>
              <a:path w="4447540" h="6858000">
                <a:moveTo>
                  <a:pt x="3233928" y="0"/>
                </a:moveTo>
                <a:lnTo>
                  <a:pt x="0" y="0"/>
                </a:lnTo>
                <a:lnTo>
                  <a:pt x="0" y="6857999"/>
                </a:lnTo>
                <a:lnTo>
                  <a:pt x="3233928" y="6857999"/>
                </a:lnTo>
                <a:lnTo>
                  <a:pt x="3296920" y="6788730"/>
                </a:lnTo>
                <a:lnTo>
                  <a:pt x="3325968" y="6753210"/>
                </a:lnTo>
                <a:lnTo>
                  <a:pt x="3354708" y="6717324"/>
                </a:lnTo>
                <a:lnTo>
                  <a:pt x="3383139" y="6681075"/>
                </a:lnTo>
                <a:lnTo>
                  <a:pt x="3411256" y="6644466"/>
                </a:lnTo>
                <a:lnTo>
                  <a:pt x="3439058" y="6607500"/>
                </a:lnTo>
                <a:lnTo>
                  <a:pt x="3466541" y="6570181"/>
                </a:lnTo>
                <a:lnTo>
                  <a:pt x="3493704" y="6532511"/>
                </a:lnTo>
                <a:lnTo>
                  <a:pt x="3520544" y="6494494"/>
                </a:lnTo>
                <a:lnTo>
                  <a:pt x="3547057" y="6456132"/>
                </a:lnTo>
                <a:lnTo>
                  <a:pt x="3573242" y="6417430"/>
                </a:lnTo>
                <a:lnTo>
                  <a:pt x="3599096" y="6378390"/>
                </a:lnTo>
                <a:lnTo>
                  <a:pt x="3624616" y="6339015"/>
                </a:lnTo>
                <a:lnTo>
                  <a:pt x="3649800" y="6299308"/>
                </a:lnTo>
                <a:lnTo>
                  <a:pt x="3674645" y="6259273"/>
                </a:lnTo>
                <a:lnTo>
                  <a:pt x="3699148" y="6218913"/>
                </a:lnTo>
                <a:lnTo>
                  <a:pt x="3723308" y="6178231"/>
                </a:lnTo>
                <a:lnTo>
                  <a:pt x="3747120" y="6137229"/>
                </a:lnTo>
                <a:lnTo>
                  <a:pt x="3770583" y="6095912"/>
                </a:lnTo>
                <a:lnTo>
                  <a:pt x="3793694" y="6054282"/>
                </a:lnTo>
                <a:lnTo>
                  <a:pt x="3816451" y="6012342"/>
                </a:lnTo>
                <a:lnTo>
                  <a:pt x="3838851" y="5970096"/>
                </a:lnTo>
                <a:lnTo>
                  <a:pt x="3860891" y="5927547"/>
                </a:lnTo>
                <a:lnTo>
                  <a:pt x="3882568" y="5884697"/>
                </a:lnTo>
                <a:lnTo>
                  <a:pt x="3903881" y="5841550"/>
                </a:lnTo>
                <a:lnTo>
                  <a:pt x="3924826" y="5798110"/>
                </a:lnTo>
                <a:lnTo>
                  <a:pt x="3945401" y="5754379"/>
                </a:lnTo>
                <a:lnTo>
                  <a:pt x="3965603" y="5710360"/>
                </a:lnTo>
                <a:lnTo>
                  <a:pt x="3985430" y="5666057"/>
                </a:lnTo>
                <a:lnTo>
                  <a:pt x="4004879" y="5621472"/>
                </a:lnTo>
                <a:lnTo>
                  <a:pt x="4023947" y="5576610"/>
                </a:lnTo>
                <a:lnTo>
                  <a:pt x="4042633" y="5531472"/>
                </a:lnTo>
                <a:lnTo>
                  <a:pt x="4060932" y="5486062"/>
                </a:lnTo>
                <a:lnTo>
                  <a:pt x="4078843" y="5440384"/>
                </a:lnTo>
                <a:lnTo>
                  <a:pt x="4096364" y="5394440"/>
                </a:lnTo>
                <a:lnTo>
                  <a:pt x="4113491" y="5348234"/>
                </a:lnTo>
                <a:lnTo>
                  <a:pt x="4130221" y="5301769"/>
                </a:lnTo>
                <a:lnTo>
                  <a:pt x="4146553" y="5255047"/>
                </a:lnTo>
                <a:lnTo>
                  <a:pt x="4162484" y="5208072"/>
                </a:lnTo>
                <a:lnTo>
                  <a:pt x="4178011" y="5160848"/>
                </a:lnTo>
                <a:lnTo>
                  <a:pt x="4193131" y="5113377"/>
                </a:lnTo>
                <a:lnTo>
                  <a:pt x="4207842" y="5065662"/>
                </a:lnTo>
                <a:lnTo>
                  <a:pt x="4222142" y="5017707"/>
                </a:lnTo>
                <a:lnTo>
                  <a:pt x="4236027" y="4969514"/>
                </a:lnTo>
                <a:lnTo>
                  <a:pt x="4249495" y="4921088"/>
                </a:lnTo>
                <a:lnTo>
                  <a:pt x="4262544" y="4872430"/>
                </a:lnTo>
                <a:lnTo>
                  <a:pt x="4275170" y="4823545"/>
                </a:lnTo>
                <a:lnTo>
                  <a:pt x="4287372" y="4774434"/>
                </a:lnTo>
                <a:lnTo>
                  <a:pt x="4299147" y="4725103"/>
                </a:lnTo>
                <a:lnTo>
                  <a:pt x="4310491" y="4675553"/>
                </a:lnTo>
                <a:lnTo>
                  <a:pt x="4321403" y="4625787"/>
                </a:lnTo>
                <a:lnTo>
                  <a:pt x="4331880" y="4575810"/>
                </a:lnTo>
                <a:lnTo>
                  <a:pt x="4341920" y="4525623"/>
                </a:lnTo>
                <a:lnTo>
                  <a:pt x="4351519" y="4475231"/>
                </a:lnTo>
                <a:lnTo>
                  <a:pt x="4360675" y="4424636"/>
                </a:lnTo>
                <a:lnTo>
                  <a:pt x="4369385" y="4373841"/>
                </a:lnTo>
                <a:lnTo>
                  <a:pt x="4377648" y="4322850"/>
                </a:lnTo>
                <a:lnTo>
                  <a:pt x="4385460" y="4271666"/>
                </a:lnTo>
                <a:lnTo>
                  <a:pt x="4392818" y="4220292"/>
                </a:lnTo>
                <a:lnTo>
                  <a:pt x="4399721" y="4168730"/>
                </a:lnTo>
                <a:lnTo>
                  <a:pt x="4406165" y="4116985"/>
                </a:lnTo>
                <a:lnTo>
                  <a:pt x="4412148" y="4065059"/>
                </a:lnTo>
                <a:lnTo>
                  <a:pt x="4417667" y="4012956"/>
                </a:lnTo>
                <a:lnTo>
                  <a:pt x="4422720" y="3960678"/>
                </a:lnTo>
                <a:lnTo>
                  <a:pt x="4427304" y="3908229"/>
                </a:lnTo>
                <a:lnTo>
                  <a:pt x="4431417" y="3855612"/>
                </a:lnTo>
                <a:lnTo>
                  <a:pt x="4435055" y="3802830"/>
                </a:lnTo>
                <a:lnTo>
                  <a:pt x="4438217" y="3749886"/>
                </a:lnTo>
                <a:lnTo>
                  <a:pt x="4440899" y="3696783"/>
                </a:lnTo>
                <a:lnTo>
                  <a:pt x="4443100" y="3643525"/>
                </a:lnTo>
                <a:lnTo>
                  <a:pt x="4444816" y="3590114"/>
                </a:lnTo>
                <a:lnTo>
                  <a:pt x="4446045" y="3536554"/>
                </a:lnTo>
                <a:lnTo>
                  <a:pt x="4446784" y="3482848"/>
                </a:lnTo>
                <a:lnTo>
                  <a:pt x="4447032" y="3429000"/>
                </a:lnTo>
                <a:lnTo>
                  <a:pt x="4446784" y="3375151"/>
                </a:lnTo>
                <a:lnTo>
                  <a:pt x="4446045" y="3321445"/>
                </a:lnTo>
                <a:lnTo>
                  <a:pt x="4444816" y="3267885"/>
                </a:lnTo>
                <a:lnTo>
                  <a:pt x="4443100" y="3214474"/>
                </a:lnTo>
                <a:lnTo>
                  <a:pt x="4440899" y="3161216"/>
                </a:lnTo>
                <a:lnTo>
                  <a:pt x="4438217" y="3108114"/>
                </a:lnTo>
                <a:lnTo>
                  <a:pt x="4435055" y="3055170"/>
                </a:lnTo>
                <a:lnTo>
                  <a:pt x="4431417" y="3002388"/>
                </a:lnTo>
                <a:lnTo>
                  <a:pt x="4427304" y="2949771"/>
                </a:lnTo>
                <a:lnTo>
                  <a:pt x="4422720" y="2897322"/>
                </a:lnTo>
                <a:lnTo>
                  <a:pt x="4417667" y="2845045"/>
                </a:lnTo>
                <a:lnTo>
                  <a:pt x="4412148" y="2792941"/>
                </a:lnTo>
                <a:lnTo>
                  <a:pt x="4406165" y="2741016"/>
                </a:lnTo>
                <a:lnTo>
                  <a:pt x="4399721" y="2689271"/>
                </a:lnTo>
                <a:lnTo>
                  <a:pt x="4392818" y="2637709"/>
                </a:lnTo>
                <a:lnTo>
                  <a:pt x="4385460" y="2586335"/>
                </a:lnTo>
                <a:lnTo>
                  <a:pt x="4377648" y="2535151"/>
                </a:lnTo>
                <a:lnTo>
                  <a:pt x="4369385" y="2484160"/>
                </a:lnTo>
                <a:lnTo>
                  <a:pt x="4360675" y="2433366"/>
                </a:lnTo>
                <a:lnTo>
                  <a:pt x="4351519" y="2382771"/>
                </a:lnTo>
                <a:lnTo>
                  <a:pt x="4341920" y="2332379"/>
                </a:lnTo>
                <a:lnTo>
                  <a:pt x="4331880" y="2282193"/>
                </a:lnTo>
                <a:lnTo>
                  <a:pt x="4321403" y="2232215"/>
                </a:lnTo>
                <a:lnTo>
                  <a:pt x="4310491" y="2182450"/>
                </a:lnTo>
                <a:lnTo>
                  <a:pt x="4299147" y="2132900"/>
                </a:lnTo>
                <a:lnTo>
                  <a:pt x="4287372" y="2083568"/>
                </a:lnTo>
                <a:lnTo>
                  <a:pt x="4275170" y="2034458"/>
                </a:lnTo>
                <a:lnTo>
                  <a:pt x="4262544" y="1985573"/>
                </a:lnTo>
                <a:lnTo>
                  <a:pt x="4249495" y="1936915"/>
                </a:lnTo>
                <a:lnTo>
                  <a:pt x="4236027" y="1888489"/>
                </a:lnTo>
                <a:lnTo>
                  <a:pt x="4222142" y="1840296"/>
                </a:lnTo>
                <a:lnTo>
                  <a:pt x="4207842" y="1792341"/>
                </a:lnTo>
                <a:lnTo>
                  <a:pt x="4193131" y="1744626"/>
                </a:lnTo>
                <a:lnTo>
                  <a:pt x="4178011" y="1697154"/>
                </a:lnTo>
                <a:lnTo>
                  <a:pt x="4162484" y="1649930"/>
                </a:lnTo>
                <a:lnTo>
                  <a:pt x="4146553" y="1602955"/>
                </a:lnTo>
                <a:lnTo>
                  <a:pt x="4130221" y="1556233"/>
                </a:lnTo>
                <a:lnTo>
                  <a:pt x="4113491" y="1509767"/>
                </a:lnTo>
                <a:lnTo>
                  <a:pt x="4096364" y="1463560"/>
                </a:lnTo>
                <a:lnTo>
                  <a:pt x="4078843" y="1417616"/>
                </a:lnTo>
                <a:lnTo>
                  <a:pt x="4060932" y="1371937"/>
                </a:lnTo>
                <a:lnTo>
                  <a:pt x="4042633" y="1326527"/>
                </a:lnTo>
                <a:lnTo>
                  <a:pt x="4023947" y="1281389"/>
                </a:lnTo>
                <a:lnTo>
                  <a:pt x="4004879" y="1236526"/>
                </a:lnTo>
                <a:lnTo>
                  <a:pt x="3985430" y="1191941"/>
                </a:lnTo>
                <a:lnTo>
                  <a:pt x="3965603" y="1147637"/>
                </a:lnTo>
                <a:lnTo>
                  <a:pt x="3945401" y="1103617"/>
                </a:lnTo>
                <a:lnTo>
                  <a:pt x="3924826" y="1059885"/>
                </a:lnTo>
                <a:lnTo>
                  <a:pt x="3903881" y="1016443"/>
                </a:lnTo>
                <a:lnTo>
                  <a:pt x="3882568" y="973296"/>
                </a:lnTo>
                <a:lnTo>
                  <a:pt x="3860891" y="930445"/>
                </a:lnTo>
                <a:lnTo>
                  <a:pt x="3838851" y="887894"/>
                </a:lnTo>
                <a:lnTo>
                  <a:pt x="3816451" y="845647"/>
                </a:lnTo>
                <a:lnTo>
                  <a:pt x="3793694" y="803706"/>
                </a:lnTo>
                <a:lnTo>
                  <a:pt x="3770583" y="762074"/>
                </a:lnTo>
                <a:lnTo>
                  <a:pt x="3747120" y="720756"/>
                </a:lnTo>
                <a:lnTo>
                  <a:pt x="3723308" y="679753"/>
                </a:lnTo>
                <a:lnTo>
                  <a:pt x="3699148" y="639068"/>
                </a:lnTo>
                <a:lnTo>
                  <a:pt x="3674645" y="598706"/>
                </a:lnTo>
                <a:lnTo>
                  <a:pt x="3649800" y="558669"/>
                </a:lnTo>
                <a:lnTo>
                  <a:pt x="3624616" y="518961"/>
                </a:lnTo>
                <a:lnTo>
                  <a:pt x="3599096" y="479584"/>
                </a:lnTo>
                <a:lnTo>
                  <a:pt x="3573242" y="440542"/>
                </a:lnTo>
                <a:lnTo>
                  <a:pt x="3547057" y="401837"/>
                </a:lnTo>
                <a:lnTo>
                  <a:pt x="3520544" y="363473"/>
                </a:lnTo>
                <a:lnTo>
                  <a:pt x="3493704" y="325454"/>
                </a:lnTo>
                <a:lnTo>
                  <a:pt x="3466541" y="287781"/>
                </a:lnTo>
                <a:lnTo>
                  <a:pt x="3439058" y="250459"/>
                </a:lnTo>
                <a:lnTo>
                  <a:pt x="3411256" y="213491"/>
                </a:lnTo>
                <a:lnTo>
                  <a:pt x="3383139" y="176879"/>
                </a:lnTo>
                <a:lnTo>
                  <a:pt x="3354708" y="140627"/>
                </a:lnTo>
                <a:lnTo>
                  <a:pt x="3325968" y="104738"/>
                </a:lnTo>
                <a:lnTo>
                  <a:pt x="3296920" y="69215"/>
                </a:lnTo>
                <a:lnTo>
                  <a:pt x="3233928"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467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E72AB9-F442-B060-4610-9BA7EEA918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417550-5055-4C0C-D130-B3D6B0C76D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0A121F-510B-4973-51CA-4ED4744A1281}"/>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FCE3AD66-28C8-5B17-D6B9-B9D01CDA0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8DDC99-55EF-228B-4714-79B94E6556B2}"/>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395782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D371B-EC2E-ED36-BCFC-3D36D72BFD2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DC5D24-9A5F-462B-9538-BD8A019F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DEC4A1-3134-CE94-63D7-F02EE68F7924}"/>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A48F2D0F-E619-C73F-0CA8-17909E857B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922857-6D38-7997-2D2E-646550D1F889}"/>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12073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021C7-94F5-5FEB-7B47-6B243F625C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B31247F-310D-A71C-08EB-AFFD620F3DB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43D168B-54F0-5D12-62F2-DA4F0896C1D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E66D585-33CD-7A95-F538-6004AA9F9FDE}"/>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6" name="フッター プレースホルダー 5">
            <a:extLst>
              <a:ext uri="{FF2B5EF4-FFF2-40B4-BE49-F238E27FC236}">
                <a16:creationId xmlns:a16="http://schemas.microsoft.com/office/drawing/2014/main" id="{241DB2A4-ABA3-7B82-AE06-7F543AD3DE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ABDF7D-5298-D330-70D8-8535E5602B7B}"/>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302123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708CA-AA52-9834-8E12-E40158554AE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BDB3B0-FE99-7C9A-0E4F-EBAAD15BD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F9AD99-1791-3DD7-4A49-E465E3ACD7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5747286-76D1-EF39-6BDC-B23E7F421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4BEF98D-8570-14AC-0090-690A079D438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C78874-BF8A-8241-0CE5-868F8A05E9F2}"/>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8" name="フッター プレースホルダー 7">
            <a:extLst>
              <a:ext uri="{FF2B5EF4-FFF2-40B4-BE49-F238E27FC236}">
                <a16:creationId xmlns:a16="http://schemas.microsoft.com/office/drawing/2014/main" id="{21AAE8E6-13A6-5137-1C46-840D1FFD3F9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0B7B988-1670-8ADB-9633-FC77B1315F16}"/>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185313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68DDA-CE04-C6B5-35D3-BCB8F008F0C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4F3F1F-BC21-77BC-2C64-910BE957938B}"/>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4" name="フッター プレースホルダー 3">
            <a:extLst>
              <a:ext uri="{FF2B5EF4-FFF2-40B4-BE49-F238E27FC236}">
                <a16:creationId xmlns:a16="http://schemas.microsoft.com/office/drawing/2014/main" id="{15B2002E-3899-9424-7C3C-40310F4445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BEF86A4-67B2-AF45-E6AF-B644B2990F73}"/>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418812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F1A8CA-BEF1-D20F-6195-2CB56D3108DE}"/>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3" name="フッター プレースホルダー 2">
            <a:extLst>
              <a:ext uri="{FF2B5EF4-FFF2-40B4-BE49-F238E27FC236}">
                <a16:creationId xmlns:a16="http://schemas.microsoft.com/office/drawing/2014/main" id="{B769BC77-50C6-9A69-5F14-4ADC399CD2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EEDB1C-4FAC-C987-5231-ADDC96667D0B}"/>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324362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BD9845-68B4-07C1-0A7E-EF73F71728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9337E8-91EE-1987-DA14-91A7ACC1A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657811-AA47-565F-87D7-66A4CF931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5D25BF-97F9-6C7F-B48A-3AC8B3687DA4}"/>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6" name="フッター プレースホルダー 5">
            <a:extLst>
              <a:ext uri="{FF2B5EF4-FFF2-40B4-BE49-F238E27FC236}">
                <a16:creationId xmlns:a16="http://schemas.microsoft.com/office/drawing/2014/main" id="{382E562E-0D49-05AE-FAF6-38C8B4D19A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9D4733-6499-91FD-414E-3D6A665317C1}"/>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29291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7C2F3-F329-D302-C87F-87C949812A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BC6DD8-CC30-2CAB-658F-7CD2DFC97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07C1F0-F903-1CF7-BCAD-B78D97C75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8BDBAB-9D6A-821E-1572-C10B794BDDC9}"/>
              </a:ext>
            </a:extLst>
          </p:cNvPr>
          <p:cNvSpPr>
            <a:spLocks noGrp="1"/>
          </p:cNvSpPr>
          <p:nvPr>
            <p:ph type="dt" sz="half" idx="10"/>
          </p:nvPr>
        </p:nvSpPr>
        <p:spPr/>
        <p:txBody>
          <a:bodyPr/>
          <a:lstStyle/>
          <a:p>
            <a:fld id="{7EC09234-55BB-4AFE-BFEB-946350DF6300}" type="datetimeFigureOut">
              <a:rPr kumimoji="1" lang="ja-JP" altLang="en-US" smtClean="0"/>
              <a:t>2024/9/8</a:t>
            </a:fld>
            <a:endParaRPr kumimoji="1" lang="ja-JP" altLang="en-US"/>
          </a:p>
        </p:txBody>
      </p:sp>
      <p:sp>
        <p:nvSpPr>
          <p:cNvPr id="6" name="フッター プレースホルダー 5">
            <a:extLst>
              <a:ext uri="{FF2B5EF4-FFF2-40B4-BE49-F238E27FC236}">
                <a16:creationId xmlns:a16="http://schemas.microsoft.com/office/drawing/2014/main" id="{C472B8A8-DB7E-7310-1095-70E285D76C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F61BF9-7620-E96C-B56A-085B66E1DDCF}"/>
              </a:ext>
            </a:extLst>
          </p:cNvPr>
          <p:cNvSpPr>
            <a:spLocks noGrp="1"/>
          </p:cNvSpPr>
          <p:nvPr>
            <p:ph type="sldNum" sz="quarter" idx="12"/>
          </p:nvPr>
        </p:nvSpPr>
        <p:spPr/>
        <p:txBody>
          <a:body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411047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B886A4-5FFA-7F6E-F0DF-12F19068F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6E77DA4-03D0-BC6F-F0B8-30F85DB79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9245D6-7D40-3AF0-00EF-3D681CB40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09234-55BB-4AFE-BFEB-946350DF6300}" type="datetimeFigureOut">
              <a:rPr kumimoji="1" lang="ja-JP" altLang="en-US" smtClean="0"/>
              <a:t>2024/9/8</a:t>
            </a:fld>
            <a:endParaRPr kumimoji="1" lang="ja-JP" altLang="en-US"/>
          </a:p>
        </p:txBody>
      </p:sp>
      <p:sp>
        <p:nvSpPr>
          <p:cNvPr id="5" name="フッター プレースホルダー 4">
            <a:extLst>
              <a:ext uri="{FF2B5EF4-FFF2-40B4-BE49-F238E27FC236}">
                <a16:creationId xmlns:a16="http://schemas.microsoft.com/office/drawing/2014/main" id="{3D7E7B1B-90BA-E6B7-4920-18B0DF1FE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59A7EA-82D1-362F-E035-259BA096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9942B-3D3A-46F2-954F-2E363A58A837}" type="slidenum">
              <a:rPr kumimoji="1" lang="ja-JP" altLang="en-US" smtClean="0"/>
              <a:t>‹#›</a:t>
            </a:fld>
            <a:endParaRPr kumimoji="1" lang="ja-JP" altLang="en-US"/>
          </a:p>
        </p:txBody>
      </p:sp>
    </p:spTree>
    <p:extLst>
      <p:ext uri="{BB962C8B-B14F-4D97-AF65-F5344CB8AC3E}">
        <p14:creationId xmlns:p14="http://schemas.microsoft.com/office/powerpoint/2010/main" val="320808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図 87">
            <a:extLst>
              <a:ext uri="{FF2B5EF4-FFF2-40B4-BE49-F238E27FC236}">
                <a16:creationId xmlns:a16="http://schemas.microsoft.com/office/drawing/2014/main" id="{7D5915BD-2C8F-21C3-CEDC-01CD6DC147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95" t="24113" r="365" b="7743"/>
          <a:stretch/>
        </p:blipFill>
        <p:spPr>
          <a:xfrm>
            <a:off x="84455" y="-751701"/>
            <a:ext cx="12192000" cy="6374844"/>
          </a:xfrm>
          <a:prstGeom prst="rect">
            <a:avLst/>
          </a:prstGeom>
        </p:spPr>
      </p:pic>
      <p:sp>
        <p:nvSpPr>
          <p:cNvPr id="89" name="四角形 1">
            <a:extLst>
              <a:ext uri="{FF2B5EF4-FFF2-40B4-BE49-F238E27FC236}">
                <a16:creationId xmlns:a16="http://schemas.microsoft.com/office/drawing/2014/main" id="{DF351334-B02D-F2FD-08CA-BE11DCE89802}"/>
              </a:ext>
            </a:extLst>
          </p:cNvPr>
          <p:cNvSpPr/>
          <p:nvPr/>
        </p:nvSpPr>
        <p:spPr>
          <a:xfrm>
            <a:off x="-31750" y="5032959"/>
            <a:ext cx="12242800" cy="1003757"/>
          </a:xfrm>
          <a:prstGeom prst="rect">
            <a:avLst/>
          </a:prstGeom>
          <a:solidFill>
            <a:schemeClr val="accent5">
              <a:lumMod val="20000"/>
              <a:lumOff val="80000"/>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テキストボックス 8">
            <a:extLst>
              <a:ext uri="{FF2B5EF4-FFF2-40B4-BE49-F238E27FC236}">
                <a16:creationId xmlns:a16="http://schemas.microsoft.com/office/drawing/2014/main" id="{F7C443E4-60B1-E1D9-6438-317B4866896F}"/>
              </a:ext>
            </a:extLst>
          </p:cNvPr>
          <p:cNvSpPr txBox="1"/>
          <p:nvPr/>
        </p:nvSpPr>
        <p:spPr>
          <a:xfrm>
            <a:off x="0" y="5123186"/>
            <a:ext cx="12192000" cy="823302"/>
          </a:xfrm>
          <a:prstGeom prst="rect">
            <a:avLst/>
          </a:prstGeom>
          <a:noFill/>
        </p:spPr>
        <p:txBody>
          <a:bodyPr wrap="square" rtlCol="0" anchor="t">
            <a:spAutoFit/>
          </a:bodyPr>
          <a:lstStyle/>
          <a:p>
            <a:pPr algn="ctr">
              <a:spcBef>
                <a:spcPts val="900"/>
              </a:spcBef>
            </a:pPr>
            <a:r>
              <a:rPr lang="ja-JP" altLang="en-US" sz="2000" b="1" dirty="0">
                <a:sym typeface="+mn-ea"/>
              </a:rPr>
              <a:t>平野哲夫</a:t>
            </a:r>
            <a:r>
              <a:rPr lang="en-US" altLang="ja-JP" sz="2000" b="1" baseline="30000" dirty="0">
                <a:sym typeface="+mn-ea"/>
              </a:rPr>
              <a:t>1</a:t>
            </a:r>
            <a:r>
              <a:rPr lang="ja-JP" altLang="en-US" sz="2000" b="1" baseline="30000" dirty="0">
                <a:sym typeface="+mn-ea"/>
              </a:rPr>
              <a:t>　</a:t>
            </a:r>
            <a:r>
              <a:rPr lang="ja-JP" altLang="en-US" sz="2000" b="1" dirty="0">
                <a:sym typeface="+mn-ea"/>
              </a:rPr>
              <a:t>三重野牧子</a:t>
            </a:r>
            <a:r>
              <a:rPr lang="en-US" altLang="ja-JP" sz="2000" b="1" baseline="30000" dirty="0">
                <a:sym typeface="+mn-ea"/>
              </a:rPr>
              <a:t>2</a:t>
            </a:r>
            <a:r>
              <a:rPr lang="ja-JP" altLang="en-US" sz="2000" b="1" baseline="30000" dirty="0">
                <a:sym typeface="+mn-ea"/>
              </a:rPr>
              <a:t>　</a:t>
            </a:r>
            <a:r>
              <a:rPr lang="ja-JP" altLang="en-US" sz="2000" b="1" dirty="0">
                <a:sym typeface="+mn-ea"/>
              </a:rPr>
              <a:t>葦刈淳太郎</a:t>
            </a:r>
            <a:r>
              <a:rPr lang="en-US" altLang="ja-JP" sz="2000" b="1" baseline="30000" dirty="0">
                <a:sym typeface="+mn-ea"/>
              </a:rPr>
              <a:t>3</a:t>
            </a:r>
            <a:r>
              <a:rPr lang="ja-JP" altLang="en-US" sz="2000" b="1" baseline="30000" dirty="0">
                <a:sym typeface="+mn-ea"/>
              </a:rPr>
              <a:t>　</a:t>
            </a:r>
            <a:r>
              <a:rPr lang="ja-JP" altLang="en-US" sz="2000" b="1" dirty="0">
                <a:sym typeface="+mn-ea"/>
              </a:rPr>
              <a:t>三田純也</a:t>
            </a:r>
            <a:r>
              <a:rPr lang="en-US" altLang="ja-JP" sz="2000" b="1" baseline="30000" dirty="0">
                <a:sym typeface="+mn-ea"/>
              </a:rPr>
              <a:t>3</a:t>
            </a:r>
            <a:r>
              <a:rPr lang="ja-JP" altLang="en-US" sz="2000" b="1" baseline="30000" dirty="0">
                <a:sym typeface="+mn-ea"/>
              </a:rPr>
              <a:t>　</a:t>
            </a:r>
            <a:r>
              <a:rPr lang="ja-JP" altLang="en-US" sz="2000" b="1" dirty="0">
                <a:sym typeface="+mn-ea"/>
              </a:rPr>
              <a:t>原田　浩</a:t>
            </a:r>
            <a:r>
              <a:rPr lang="en-US" altLang="ja-JP" sz="2000" b="1" baseline="30000" dirty="0">
                <a:sym typeface="+mn-ea"/>
              </a:rPr>
              <a:t>4</a:t>
            </a:r>
            <a:r>
              <a:rPr lang="ja-JP" altLang="en-US" sz="2000" b="1" baseline="30000" dirty="0">
                <a:sym typeface="+mn-ea"/>
              </a:rPr>
              <a:t>　</a:t>
            </a:r>
            <a:r>
              <a:rPr lang="ja-JP" altLang="en-US" sz="2000" b="1" dirty="0">
                <a:sym typeface="+mn-ea"/>
              </a:rPr>
              <a:t>清藤豊士</a:t>
            </a:r>
            <a:r>
              <a:rPr lang="en-US" altLang="ja-JP" sz="2000" b="1" baseline="30000" dirty="0">
                <a:sym typeface="+mn-ea"/>
              </a:rPr>
              <a:t>1</a:t>
            </a:r>
            <a:r>
              <a:rPr lang="ja-JP" altLang="en-US" sz="2000" b="1" baseline="30000" dirty="0">
                <a:sym typeface="+mn-ea"/>
              </a:rPr>
              <a:t>　</a:t>
            </a:r>
            <a:r>
              <a:rPr lang="ja-JP" altLang="en-US" sz="2000" b="1" dirty="0">
                <a:sym typeface="+mn-ea"/>
              </a:rPr>
              <a:t>佐々木元</a:t>
            </a:r>
            <a:r>
              <a:rPr lang="en-US" altLang="ja-JP" sz="2000" b="1" baseline="30000" dirty="0">
                <a:sym typeface="+mn-ea"/>
              </a:rPr>
              <a:t>1 </a:t>
            </a:r>
            <a:r>
              <a:rPr lang="ja-JP" altLang="en-US" sz="2000" b="1" baseline="30000" dirty="0">
                <a:sym typeface="+mn-ea"/>
              </a:rPr>
              <a:t>　</a:t>
            </a:r>
            <a:r>
              <a:rPr lang="ja-JP" altLang="en-US" sz="2000" b="1" dirty="0">
                <a:sym typeface="+mn-ea"/>
              </a:rPr>
              <a:t>田邉　起</a:t>
            </a:r>
            <a:r>
              <a:rPr lang="en-US" altLang="ja-JP" sz="2000" b="1" baseline="30000" dirty="0">
                <a:sym typeface="+mn-ea"/>
              </a:rPr>
              <a:t>1</a:t>
            </a:r>
          </a:p>
          <a:p>
            <a:pPr algn="ctr">
              <a:spcBef>
                <a:spcPts val="900"/>
              </a:spcBef>
            </a:pPr>
            <a:r>
              <a:rPr lang="ja-JP" altLang="en-US" sz="2000" b="1" dirty="0">
                <a:sym typeface="+mn-ea"/>
              </a:rPr>
              <a:t>市立札幌病院腎臓移植外科</a:t>
            </a:r>
            <a:r>
              <a:rPr lang="en-US" altLang="ja-JP" sz="2000" b="1" baseline="30000" dirty="0">
                <a:sym typeface="+mn-ea"/>
              </a:rPr>
              <a:t>1 </a:t>
            </a:r>
            <a:r>
              <a:rPr lang="ja-JP" altLang="en-US" sz="2000" b="1" baseline="30000" dirty="0">
                <a:sym typeface="+mn-ea"/>
              </a:rPr>
              <a:t>　</a:t>
            </a:r>
            <a:r>
              <a:rPr lang="ja-JP" altLang="en-US" sz="2000" b="1" dirty="0">
                <a:sym typeface="+mn-ea"/>
              </a:rPr>
              <a:t>自治医科大学医学情報学</a:t>
            </a:r>
            <a:r>
              <a:rPr lang="en-US" altLang="ja-JP" sz="2000" b="1" baseline="30000" dirty="0">
                <a:sym typeface="+mn-ea"/>
              </a:rPr>
              <a:t>2</a:t>
            </a:r>
            <a:r>
              <a:rPr lang="ja-JP" altLang="en-US" sz="2000" b="1" baseline="30000" dirty="0">
                <a:sym typeface="+mn-ea"/>
              </a:rPr>
              <a:t>　</a:t>
            </a:r>
            <a:r>
              <a:rPr lang="ja-JP" altLang="en-US" sz="2000" b="1" dirty="0">
                <a:sym typeface="+mn-ea"/>
              </a:rPr>
              <a:t>日本臓器移植</a:t>
            </a:r>
            <a:r>
              <a:rPr lang="en-US" altLang="ja-JP" sz="2000" b="1" dirty="0">
                <a:sym typeface="+mn-ea"/>
              </a:rPr>
              <a:t>NW </a:t>
            </a:r>
            <a:r>
              <a:rPr lang="en-US" altLang="ja-JP" sz="2000" b="1" baseline="30000" dirty="0">
                <a:sym typeface="+mn-ea"/>
              </a:rPr>
              <a:t>3</a:t>
            </a:r>
            <a:r>
              <a:rPr lang="ja-JP" altLang="en-US" sz="2000" b="1" baseline="30000" dirty="0">
                <a:sym typeface="+mn-ea"/>
              </a:rPr>
              <a:t>　</a:t>
            </a:r>
            <a:r>
              <a:rPr lang="en-US" altLang="ja-JP" sz="2000" b="1" baseline="30000" dirty="0">
                <a:sym typeface="+mn-ea"/>
              </a:rPr>
              <a:t> </a:t>
            </a:r>
            <a:r>
              <a:rPr lang="ja-JP" altLang="en-US" sz="2000" b="1" dirty="0">
                <a:sym typeface="+mn-ea"/>
              </a:rPr>
              <a:t>はらだ腎泌尿器クリニック</a:t>
            </a:r>
            <a:r>
              <a:rPr lang="en-US" altLang="ja-JP" sz="2000" b="1" baseline="30000" dirty="0">
                <a:sym typeface="+mn-ea"/>
              </a:rPr>
              <a:t>4</a:t>
            </a:r>
            <a:endParaRPr sz="2000" b="1" baseline="30000" dirty="0">
              <a:sym typeface="+mn-ea"/>
            </a:endParaRPr>
          </a:p>
        </p:txBody>
      </p:sp>
      <p:sp>
        <p:nvSpPr>
          <p:cNvPr id="93" name="四角形 1">
            <a:extLst>
              <a:ext uri="{FF2B5EF4-FFF2-40B4-BE49-F238E27FC236}">
                <a16:creationId xmlns:a16="http://schemas.microsoft.com/office/drawing/2014/main" id="{9F0A2958-7521-48F5-F493-41EAFB8AE21B}"/>
              </a:ext>
            </a:extLst>
          </p:cNvPr>
          <p:cNvSpPr/>
          <p:nvPr/>
        </p:nvSpPr>
        <p:spPr>
          <a:xfrm>
            <a:off x="0" y="6399655"/>
            <a:ext cx="12242800" cy="458345"/>
          </a:xfrm>
          <a:prstGeom prst="rect">
            <a:avLst/>
          </a:prstGeom>
          <a:solidFill>
            <a:schemeClr val="accent5">
              <a:lumMod val="20000"/>
              <a:lumOff val="80000"/>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テキストボックス 8">
            <a:extLst>
              <a:ext uri="{FF2B5EF4-FFF2-40B4-BE49-F238E27FC236}">
                <a16:creationId xmlns:a16="http://schemas.microsoft.com/office/drawing/2014/main" id="{07E6BCA6-1154-B90A-5EE6-65E5728DC918}"/>
              </a:ext>
            </a:extLst>
          </p:cNvPr>
          <p:cNvSpPr txBox="1"/>
          <p:nvPr/>
        </p:nvSpPr>
        <p:spPr>
          <a:xfrm>
            <a:off x="1335405" y="6457890"/>
            <a:ext cx="10907395" cy="400110"/>
          </a:xfrm>
          <a:prstGeom prst="rect">
            <a:avLst/>
          </a:prstGeom>
          <a:noFill/>
        </p:spPr>
        <p:txBody>
          <a:bodyPr wrap="square" rtlCol="0" anchor="t">
            <a:spAutoFit/>
          </a:bodyPr>
          <a:lstStyle/>
          <a:p>
            <a:pPr algn="r">
              <a:spcBef>
                <a:spcPts val="600"/>
              </a:spcBef>
            </a:pPr>
            <a:r>
              <a:rPr lang="ja-JP" altLang="en-US" sz="2000" b="1">
                <a:sym typeface="+mn-ea"/>
              </a:rPr>
              <a:t>北海道透析療法学会　</a:t>
            </a:r>
            <a:r>
              <a:rPr lang="en" altLang="ja-JP" sz="2000" b="1" dirty="0">
                <a:sym typeface="+mn-ea"/>
              </a:rPr>
              <a:t>COI</a:t>
            </a:r>
            <a:r>
              <a:rPr lang="ja-JP" altLang="en-US" sz="2000" b="1">
                <a:sym typeface="+mn-ea"/>
              </a:rPr>
              <a:t>開示　筆頭発表者氏名　平野 哲夫</a:t>
            </a:r>
            <a:endParaRPr lang="en-US" altLang="ja-JP" sz="2000" b="1" baseline="30000" dirty="0">
              <a:sym typeface="+mn-ea"/>
            </a:endParaRPr>
          </a:p>
        </p:txBody>
      </p:sp>
      <p:sp>
        <p:nvSpPr>
          <p:cNvPr id="95" name="四角形 6">
            <a:extLst>
              <a:ext uri="{FF2B5EF4-FFF2-40B4-BE49-F238E27FC236}">
                <a16:creationId xmlns:a16="http://schemas.microsoft.com/office/drawing/2014/main" id="{BE5EEBA5-C5E1-B9B5-94E4-4FFD176F08A0}"/>
              </a:ext>
            </a:extLst>
          </p:cNvPr>
          <p:cNvSpPr/>
          <p:nvPr/>
        </p:nvSpPr>
        <p:spPr>
          <a:xfrm>
            <a:off x="0" y="5998998"/>
            <a:ext cx="12192000" cy="449580"/>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テキストボックス 3">
            <a:extLst>
              <a:ext uri="{FF2B5EF4-FFF2-40B4-BE49-F238E27FC236}">
                <a16:creationId xmlns:a16="http://schemas.microsoft.com/office/drawing/2014/main" id="{ED4E4073-F106-28E9-F046-9BC861B68F3A}"/>
              </a:ext>
            </a:extLst>
          </p:cNvPr>
          <p:cNvSpPr txBox="1"/>
          <p:nvPr/>
        </p:nvSpPr>
        <p:spPr>
          <a:xfrm>
            <a:off x="5609624" y="6035005"/>
            <a:ext cx="6601487" cy="369332"/>
          </a:xfrm>
          <a:prstGeom prst="rect">
            <a:avLst/>
          </a:prstGeom>
          <a:noFill/>
        </p:spPr>
        <p:txBody>
          <a:bodyPr wrap="none" rtlCol="0" anchor="t">
            <a:spAutoFit/>
          </a:bodyPr>
          <a:lstStyle/>
          <a:p>
            <a:pPr marL="0" indent="0" algn="ctr">
              <a:buNone/>
            </a:pPr>
            <a:r>
              <a:rPr lang="ja-JP" altLang="en-US" b="1" dirty="0">
                <a:solidFill>
                  <a:schemeClr val="bg1"/>
                </a:solidFill>
                <a:sym typeface="+mn-ea"/>
              </a:rPr>
              <a:t>演題発表に関連し、開示すべき</a:t>
            </a:r>
            <a:r>
              <a:rPr lang="en-US" altLang="ja-JP" b="1" dirty="0">
                <a:solidFill>
                  <a:schemeClr val="bg1"/>
                </a:solidFill>
                <a:sym typeface="+mn-ea"/>
              </a:rPr>
              <a:t>COI</a:t>
            </a:r>
            <a:r>
              <a:rPr lang="ja-JP" altLang="en-US" b="1" dirty="0">
                <a:solidFill>
                  <a:schemeClr val="bg1"/>
                </a:solidFill>
                <a:sym typeface="+mn-ea"/>
              </a:rPr>
              <a:t>関係企業などはありません</a:t>
            </a:r>
          </a:p>
        </p:txBody>
      </p:sp>
      <p:grpSp>
        <p:nvGrpSpPr>
          <p:cNvPr id="11" name="グループ化 10">
            <a:extLst>
              <a:ext uri="{FF2B5EF4-FFF2-40B4-BE49-F238E27FC236}">
                <a16:creationId xmlns:a16="http://schemas.microsoft.com/office/drawing/2014/main" id="{1A34076D-D051-DE8A-EF06-883727C48419}"/>
              </a:ext>
            </a:extLst>
          </p:cNvPr>
          <p:cNvGrpSpPr/>
          <p:nvPr/>
        </p:nvGrpSpPr>
        <p:grpSpPr>
          <a:xfrm>
            <a:off x="-52705" y="1548723"/>
            <a:ext cx="12297410" cy="1267692"/>
            <a:chOff x="-52705" y="1548723"/>
            <a:chExt cx="12297410" cy="1267692"/>
          </a:xfrm>
        </p:grpSpPr>
        <p:sp>
          <p:nvSpPr>
            <p:cNvPr id="3" name="テキスト ボックス 2">
              <a:extLst>
                <a:ext uri="{FF2B5EF4-FFF2-40B4-BE49-F238E27FC236}">
                  <a16:creationId xmlns:a16="http://schemas.microsoft.com/office/drawing/2014/main" id="{59F84EF4-057A-6E44-64D7-62DB7DAB9D58}"/>
                </a:ext>
              </a:extLst>
            </p:cNvPr>
            <p:cNvSpPr txBox="1"/>
            <p:nvPr/>
          </p:nvSpPr>
          <p:spPr>
            <a:xfrm>
              <a:off x="-52705" y="1548723"/>
              <a:ext cx="12297410" cy="1260475"/>
            </a:xfrm>
            <a:prstGeom prst="rect">
              <a:avLst/>
            </a:prstGeom>
            <a:noFill/>
            <a:ln>
              <a:noFill/>
            </a:ln>
          </p:spPr>
          <p:txBody>
            <a:bodyPr wrap="square" rtlCol="0">
              <a:spAutoFit/>
              <a:scene3d>
                <a:camera prst="orthographicFront"/>
                <a:lightRig rig="threePt" dir="t"/>
              </a:scene3d>
            </a:bodyPr>
            <a:lstStyle/>
            <a:p>
              <a:pPr algn="ctr"/>
              <a:r>
                <a:rPr sz="3800" b="1" dirty="0">
                  <a:ln w="12700">
                    <a:solidFill>
                      <a:srgbClr val="7C3B08">
                        <a:alpha val="1000"/>
                      </a:srgbClr>
                    </a:solidFill>
                  </a:ln>
                  <a:noFill/>
                  <a:effectLst>
                    <a:glow rad="254000">
                      <a:srgbClr val="7E3B10">
                        <a:alpha val="90000"/>
                      </a:srgbClr>
                    </a:glow>
                    <a:outerShdw blurRad="50800" dist="38100" dir="9000000" algn="tl" rotWithShape="0">
                      <a:prstClr val="black">
                        <a:alpha val="40000"/>
                      </a:prstClr>
                    </a:outerShdw>
                  </a:effectLst>
                </a:rPr>
                <a:t>北海道における腎臓移植の現況</a:t>
              </a:r>
            </a:p>
            <a:p>
              <a:pPr algn="ctr" defTabSz="914400"/>
              <a:r>
                <a:rPr sz="3800" b="1" dirty="0">
                  <a:ln w="12700">
                    <a:solidFill>
                      <a:srgbClr val="7C3B08">
                        <a:alpha val="1000"/>
                      </a:srgbClr>
                    </a:solidFill>
                  </a:ln>
                  <a:noFill/>
                  <a:effectLst>
                    <a:glow rad="254000">
                      <a:srgbClr val="7E3B10">
                        <a:alpha val="90000"/>
                      </a:srgbClr>
                    </a:glow>
                    <a:outerShdw blurRad="50800" dist="38100" dir="9000000" algn="tl" rotWithShape="0">
                      <a:prstClr val="black">
                        <a:alpha val="40000"/>
                      </a:prstClr>
                    </a:outerShdw>
                  </a:effectLst>
                  <a:sym typeface="+mn-ea"/>
                </a:rPr>
                <a:t>ー</a:t>
              </a:r>
              <a:r>
                <a:rPr sz="3800" b="1" dirty="0">
                  <a:ln w="12700">
                    <a:solidFill>
                      <a:srgbClr val="7C3B08">
                        <a:alpha val="1000"/>
                      </a:srgbClr>
                    </a:solidFill>
                  </a:ln>
                  <a:noFill/>
                  <a:effectLst>
                    <a:glow rad="254000">
                      <a:srgbClr val="7E3B10">
                        <a:alpha val="90000"/>
                      </a:srgbClr>
                    </a:glow>
                    <a:outerShdw blurRad="50800" dist="38100" dir="9000000" algn="tl" rotWithShape="0">
                      <a:prstClr val="black">
                        <a:alpha val="40000"/>
                      </a:prstClr>
                    </a:outerShdw>
                  </a:effectLst>
                </a:rPr>
                <a:t>20</a:t>
              </a:r>
              <a:r>
                <a:rPr lang="en-US" sz="3800" b="1" dirty="0">
                  <a:ln w="12700">
                    <a:solidFill>
                      <a:srgbClr val="7C3B08">
                        <a:alpha val="1000"/>
                      </a:srgbClr>
                    </a:solidFill>
                  </a:ln>
                  <a:noFill/>
                  <a:effectLst>
                    <a:glow rad="254000">
                      <a:srgbClr val="7E3B10">
                        <a:alpha val="90000"/>
                      </a:srgbClr>
                    </a:glow>
                    <a:outerShdw blurRad="50800" dist="38100" dir="9000000" algn="tl" rotWithShape="0">
                      <a:prstClr val="black">
                        <a:alpha val="40000"/>
                      </a:prstClr>
                    </a:outerShdw>
                  </a:effectLst>
                </a:rPr>
                <a:t>21</a:t>
              </a:r>
              <a:r>
                <a:rPr sz="3800" b="1" dirty="0">
                  <a:ln w="12700">
                    <a:solidFill>
                      <a:srgbClr val="7C3B08">
                        <a:alpha val="1000"/>
                      </a:srgbClr>
                    </a:solidFill>
                  </a:ln>
                  <a:noFill/>
                  <a:effectLst>
                    <a:glow rad="254000">
                      <a:srgbClr val="7E3B10">
                        <a:alpha val="90000"/>
                      </a:srgbClr>
                    </a:glow>
                    <a:outerShdw blurRad="50800" dist="38100" dir="9000000" algn="tl" rotWithShape="0">
                      <a:prstClr val="black">
                        <a:alpha val="40000"/>
                      </a:prstClr>
                    </a:outerShdw>
                  </a:effectLst>
                </a:rPr>
                <a:t>年末までのデータをもとに全国と比較してー</a:t>
              </a:r>
            </a:p>
          </p:txBody>
        </p:sp>
        <p:sp>
          <p:nvSpPr>
            <p:cNvPr id="4" name="テキスト ボックス 3">
              <a:extLst>
                <a:ext uri="{FF2B5EF4-FFF2-40B4-BE49-F238E27FC236}">
                  <a16:creationId xmlns:a16="http://schemas.microsoft.com/office/drawing/2014/main" id="{649B9A2D-CBA2-DC0C-0061-322004997E42}"/>
                </a:ext>
              </a:extLst>
            </p:cNvPr>
            <p:cNvSpPr txBox="1"/>
            <p:nvPr/>
          </p:nvSpPr>
          <p:spPr>
            <a:xfrm>
              <a:off x="-52705" y="1555940"/>
              <a:ext cx="12297410" cy="1260475"/>
            </a:xfrm>
            <a:prstGeom prst="rect">
              <a:avLst/>
            </a:prstGeom>
            <a:noFill/>
            <a:ln>
              <a:noFill/>
            </a:ln>
          </p:spPr>
          <p:txBody>
            <a:bodyPr wrap="square" rtlCol="0">
              <a:spAutoFit/>
              <a:scene3d>
                <a:camera prst="orthographicFront"/>
                <a:lightRig rig="threePt" dir="t"/>
              </a:scene3d>
            </a:bodyPr>
            <a:lstStyle/>
            <a:p>
              <a:pPr algn="ctr"/>
              <a:r>
                <a:rPr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rPr>
                <a:t>北海道における腎臓移植の現況</a:t>
              </a:r>
            </a:p>
            <a:p>
              <a:pPr algn="ctr" defTabSz="914400"/>
              <a:r>
                <a:rPr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sym typeface="+mn-ea"/>
                </a:rPr>
                <a:t>ー</a:t>
              </a:r>
              <a:r>
                <a:rPr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rPr>
                <a:t>20</a:t>
              </a:r>
              <a:r>
                <a:rPr lang="en-US"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rPr>
                <a:t>2</a:t>
              </a:r>
              <a:r>
                <a:rPr lang="en-US" altLang="ja-JP"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rPr>
                <a:t>3</a:t>
              </a:r>
              <a:r>
                <a:rPr sz="3800" b="1" dirty="0">
                  <a:ln w="12700">
                    <a:solidFill>
                      <a:srgbClr val="7C3B08">
                        <a:alpha val="60000"/>
                      </a:srgbClr>
                    </a:solidFill>
                  </a:ln>
                  <a:solidFill>
                    <a:schemeClr val="bg1">
                      <a:lumMod val="95000"/>
                    </a:schemeClr>
                  </a:solidFill>
                  <a:effectLst>
                    <a:outerShdw blurRad="50800" dist="38100" dir="9000000" algn="tl" rotWithShape="0">
                      <a:prstClr val="black">
                        <a:alpha val="40000"/>
                      </a:prstClr>
                    </a:outerShdw>
                  </a:effectLst>
                </a:rPr>
                <a:t>年末までのデータをもとに全国と比較してー</a:t>
              </a:r>
            </a:p>
          </p:txBody>
        </p:sp>
      </p:grpSp>
      <p:grpSp>
        <p:nvGrpSpPr>
          <p:cNvPr id="9" name="グループ化 8">
            <a:extLst>
              <a:ext uri="{FF2B5EF4-FFF2-40B4-BE49-F238E27FC236}">
                <a16:creationId xmlns:a16="http://schemas.microsoft.com/office/drawing/2014/main" id="{9C2E7D75-42BD-08E4-5E8A-9BF5ABCFEAF9}"/>
              </a:ext>
            </a:extLst>
          </p:cNvPr>
          <p:cNvGrpSpPr/>
          <p:nvPr/>
        </p:nvGrpSpPr>
        <p:grpSpPr>
          <a:xfrm>
            <a:off x="-52070" y="391900"/>
            <a:ext cx="12299889" cy="529187"/>
            <a:chOff x="-52070" y="391900"/>
            <a:chExt cx="12299889" cy="529187"/>
          </a:xfrm>
        </p:grpSpPr>
        <p:sp>
          <p:nvSpPr>
            <p:cNvPr id="6" name="テキストボックス 2">
              <a:extLst>
                <a:ext uri="{FF2B5EF4-FFF2-40B4-BE49-F238E27FC236}">
                  <a16:creationId xmlns:a16="http://schemas.microsoft.com/office/drawing/2014/main" id="{1B3BC9EB-36B0-15C2-32E4-66F7877E7446}"/>
                </a:ext>
              </a:extLst>
            </p:cNvPr>
            <p:cNvSpPr txBox="1"/>
            <p:nvPr/>
          </p:nvSpPr>
          <p:spPr>
            <a:xfrm>
              <a:off x="-52070" y="391900"/>
              <a:ext cx="12296775" cy="521970"/>
            </a:xfrm>
            <a:prstGeom prst="rect">
              <a:avLst/>
            </a:prstGeom>
            <a:noFill/>
            <a:ln w="3175">
              <a:noFill/>
            </a:ln>
          </p:spPr>
          <p:txBody>
            <a:bodyPr wrap="square" rtlCol="0" anchor="t">
              <a:spAutoFit/>
            </a:bodyPr>
            <a:lstStyle/>
            <a:p>
              <a:pPr algn="ctr" fontAlgn="auto">
                <a:spcAft>
                  <a:spcPts val="1000"/>
                </a:spcAft>
              </a:pPr>
              <a:r>
                <a:rPr lang="en-US" altLang="ja-JP"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2022</a:t>
              </a:r>
              <a:r>
                <a:rPr lang="ja-JP" altLang="en-US" sz="2800" b="1">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年</a:t>
              </a:r>
              <a:r>
                <a:rPr lang="en-US" altLang="ja-JP"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11</a:t>
              </a:r>
              <a:r>
                <a:rPr lang="ja-JP" altLang="en-US"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月　</a:t>
              </a:r>
              <a:r>
                <a:rPr lang="ja-JP" altLang="en-US" sz="2800" b="1">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第</a:t>
              </a:r>
              <a:r>
                <a:rPr lang="en-US" altLang="ja-JP"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99</a:t>
              </a:r>
              <a:r>
                <a:rPr lang="ja-JP" altLang="en-US" sz="2800" b="1">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回</a:t>
              </a:r>
              <a:r>
                <a:rPr lang="ja-JP" altLang="en-US"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北海道</a:t>
              </a:r>
              <a:r>
                <a:rPr lang="ja-JP" altLang="en-US" sz="2800" b="1" dirty="0">
                  <a:ln w="12700">
                    <a:solidFill>
                      <a:srgbClr val="7C3B08">
                        <a:alpha val="1000"/>
                      </a:srgbClr>
                    </a:solidFill>
                  </a:ln>
                  <a:noFill/>
                  <a:effectLst>
                    <a:glow rad="317500">
                      <a:srgbClr val="7E3B10">
                        <a:alpha val="90000"/>
                      </a:srgbClr>
                    </a:glow>
                    <a:outerShdw blurRad="38100" dist="38100" dir="2700000" algn="tl">
                      <a:srgbClr val="000000">
                        <a:alpha val="43137"/>
                      </a:srgbClr>
                    </a:outerShdw>
                  </a:effectLst>
                  <a:uFillTx/>
                  <a:sym typeface="+mn-ea"/>
                </a:rPr>
                <a:t>透析</a:t>
              </a:r>
              <a:r>
                <a:rPr lang="ja-JP" altLang="en-US" sz="2800" b="1" dirty="0">
                  <a:ln w="12700">
                    <a:solidFill>
                      <a:srgbClr val="7C3B08">
                        <a:alpha val="1000"/>
                      </a:srgbClr>
                    </a:solidFill>
                  </a:ln>
                  <a:noFill/>
                  <a:effectLst>
                    <a:glow rad="317500">
                      <a:srgbClr val="7E3B10">
                        <a:alpha val="88000"/>
                      </a:srgbClr>
                    </a:glow>
                    <a:outerShdw blurRad="38100" dist="38100" dir="2700000" algn="tl">
                      <a:srgbClr val="000000">
                        <a:alpha val="43137"/>
                      </a:srgbClr>
                    </a:outerShdw>
                  </a:effectLst>
                  <a:uFillTx/>
                  <a:sym typeface="+mn-ea"/>
                </a:rPr>
                <a:t>療法学会</a:t>
              </a:r>
            </a:p>
          </p:txBody>
        </p:sp>
        <p:sp>
          <p:nvSpPr>
            <p:cNvPr id="7" name="テキストボックス 2">
              <a:extLst>
                <a:ext uri="{FF2B5EF4-FFF2-40B4-BE49-F238E27FC236}">
                  <a16:creationId xmlns:a16="http://schemas.microsoft.com/office/drawing/2014/main" id="{37206F4F-97EF-B002-6FCC-59A133DADBA4}"/>
                </a:ext>
              </a:extLst>
            </p:cNvPr>
            <p:cNvSpPr txBox="1"/>
            <p:nvPr/>
          </p:nvSpPr>
          <p:spPr>
            <a:xfrm>
              <a:off x="-48956" y="399117"/>
              <a:ext cx="12296775" cy="521970"/>
            </a:xfrm>
            <a:prstGeom prst="rect">
              <a:avLst/>
            </a:prstGeom>
            <a:noFill/>
            <a:ln w="3175">
              <a:noFill/>
            </a:ln>
          </p:spPr>
          <p:txBody>
            <a:bodyPr wrap="square" lIns="91440" tIns="45720" rIns="91440" bIns="45720" rtlCol="0" anchor="t">
              <a:spAutoFit/>
            </a:bodyPr>
            <a:lstStyle/>
            <a:p>
              <a:pPr algn="ctr" fontAlgn="auto">
                <a:spcAft>
                  <a:spcPts val="1000"/>
                </a:spcAft>
              </a:pPr>
              <a:r>
                <a:rPr lang="en-US" altLang="ja-JP"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2024</a:t>
              </a:r>
              <a:r>
                <a:rPr lang="ja-JP" altLang="en-US"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年</a:t>
              </a:r>
              <a:r>
                <a:rPr lang="en-US" altLang="ja-JP"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9</a:t>
              </a:r>
              <a:r>
                <a:rPr lang="ja-JP" altLang="en-US"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月　第</a:t>
              </a:r>
              <a:r>
                <a:rPr lang="en-US" altLang="ja-JP"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101</a:t>
              </a:r>
              <a:r>
                <a:rPr lang="ja-JP" altLang="en-US" sz="2800" b="1" dirty="0">
                  <a:ln w="12700">
                    <a:noFill/>
                  </a:ln>
                  <a:solidFill>
                    <a:schemeClr val="bg1">
                      <a:lumMod val="95000"/>
                    </a:schemeClr>
                  </a:solidFill>
                  <a:effectLst>
                    <a:outerShdw blurRad="38100" dist="38100" dir="2700000" algn="tl">
                      <a:srgbClr val="000000">
                        <a:alpha val="43137"/>
                      </a:srgbClr>
                    </a:outerShdw>
                  </a:effectLst>
                  <a:uFillTx/>
                  <a:ea typeface="游ゴシック"/>
                  <a:sym typeface="+mn-ea"/>
                </a:rPr>
                <a:t>北海道透析療法学会</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0212" y="110877"/>
            <a:ext cx="10519147" cy="802640"/>
          </a:xfrm>
        </p:spPr>
        <p:txBody>
          <a:bodyPr>
            <a:noAutofit/>
          </a:bodyPr>
          <a:lstStyle/>
          <a:p>
            <a:r>
              <a:rPr lang="ja-JP" altLang="en-US" sz="3600" dirty="0"/>
              <a:t>北海道：ドナーとレシピエントの関係（生体腎）</a:t>
            </a:r>
          </a:p>
        </p:txBody>
      </p:sp>
      <p:sp>
        <p:nvSpPr>
          <p:cNvPr id="6" name="テキスト ボックス 5"/>
          <p:cNvSpPr txBox="1"/>
          <p:nvPr/>
        </p:nvSpPr>
        <p:spPr>
          <a:xfrm>
            <a:off x="1737360" y="6439262"/>
            <a:ext cx="10139680" cy="369332"/>
          </a:xfrm>
          <a:prstGeom prst="rect">
            <a:avLst/>
          </a:prstGeom>
          <a:noFill/>
        </p:spPr>
        <p:txBody>
          <a:bodyPr wrap="square" rtlCol="0">
            <a:spAutoFit/>
          </a:bodyPr>
          <a:lstStyle/>
          <a:p>
            <a:r>
              <a:rPr lang="en-US" altLang="ja-JP" dirty="0"/>
              <a:t>2023</a:t>
            </a:r>
            <a:r>
              <a:rPr lang="ja-JP" altLang="en-US" dirty="0"/>
              <a:t>年非血縁夫婦</a:t>
            </a:r>
            <a:r>
              <a:rPr lang="en-US" altLang="ja-JP" dirty="0"/>
              <a:t>41%</a:t>
            </a:r>
            <a:r>
              <a:rPr lang="ja-JP" altLang="en-US" dirty="0"/>
              <a:t>（</a:t>
            </a:r>
            <a:r>
              <a:rPr lang="en-US" altLang="ja-JP" dirty="0"/>
              <a:t>44</a:t>
            </a:r>
            <a:r>
              <a:rPr lang="ja-JP" altLang="en-US" dirty="0"/>
              <a:t>例）・親</a:t>
            </a:r>
            <a:r>
              <a:rPr lang="en-US" altLang="ja-JP" dirty="0"/>
              <a:t>37%</a:t>
            </a:r>
            <a:r>
              <a:rPr lang="ja-JP" altLang="en-US" dirty="0"/>
              <a:t>（</a:t>
            </a:r>
            <a:r>
              <a:rPr lang="en-US" altLang="ja-JP" dirty="0"/>
              <a:t>35</a:t>
            </a:r>
            <a:r>
              <a:rPr lang="ja-JP" altLang="en-US"/>
              <a:t>例）・兄弟</a:t>
            </a:r>
            <a:r>
              <a:rPr lang="ja-JP" altLang="en-US" dirty="0"/>
              <a:t>姉妹</a:t>
            </a:r>
            <a:r>
              <a:rPr lang="en-US" altLang="ja-JP" dirty="0"/>
              <a:t>9.6%</a:t>
            </a:r>
            <a:r>
              <a:rPr lang="ja-JP" altLang="en-US" dirty="0"/>
              <a:t>（</a:t>
            </a:r>
            <a:r>
              <a:rPr lang="en-US" altLang="ja-JP" dirty="0"/>
              <a:t>9</a:t>
            </a:r>
            <a:r>
              <a:rPr lang="ja-JP" altLang="en-US" dirty="0"/>
              <a:t>例）等</a:t>
            </a:r>
            <a:endParaRPr lang="en-US" altLang="ja-JP" dirty="0"/>
          </a:p>
        </p:txBody>
      </p:sp>
      <p:graphicFrame>
        <p:nvGraphicFramePr>
          <p:cNvPr id="3" name="グラフ 2">
            <a:extLst>
              <a:ext uri="{FF2B5EF4-FFF2-40B4-BE49-F238E27FC236}">
                <a16:creationId xmlns:a16="http://schemas.microsoft.com/office/drawing/2014/main" id="{00000000-0008-0000-0500-000002000000}"/>
              </a:ext>
            </a:extLst>
          </p:cNvPr>
          <p:cNvGraphicFramePr>
            <a:graphicFrameLocks/>
          </p:cNvGraphicFramePr>
          <p:nvPr/>
        </p:nvGraphicFramePr>
        <p:xfrm>
          <a:off x="1583396" y="980728"/>
          <a:ext cx="897710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100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500" y="40129"/>
            <a:ext cx="9467340" cy="868591"/>
          </a:xfrm>
        </p:spPr>
        <p:txBody>
          <a:bodyPr>
            <a:noAutofit/>
          </a:bodyPr>
          <a:lstStyle/>
          <a:p>
            <a:r>
              <a:rPr lang="ja-JP" altLang="en-US" sz="3600" dirty="0"/>
              <a:t>北海道：</a:t>
            </a:r>
            <a:r>
              <a:rPr lang="en-US" altLang="ja-JP" sz="3600" dirty="0"/>
              <a:t>ABO</a:t>
            </a:r>
            <a:r>
              <a:rPr lang="ja-JP" altLang="en-US" sz="3600" dirty="0"/>
              <a:t>血液型適合度の推移（生体腎）</a:t>
            </a:r>
          </a:p>
        </p:txBody>
      </p:sp>
      <p:sp>
        <p:nvSpPr>
          <p:cNvPr id="5" name="テキスト ボックス 4"/>
          <p:cNvSpPr txBox="1"/>
          <p:nvPr/>
        </p:nvSpPr>
        <p:spPr>
          <a:xfrm>
            <a:off x="3718560" y="6448539"/>
            <a:ext cx="6339840" cy="369332"/>
          </a:xfrm>
          <a:prstGeom prst="rect">
            <a:avLst/>
          </a:prstGeom>
          <a:noFill/>
        </p:spPr>
        <p:txBody>
          <a:bodyPr wrap="square" rtlCol="0">
            <a:spAutoFit/>
          </a:bodyPr>
          <a:lstStyle/>
          <a:p>
            <a:r>
              <a:rPr lang="en-US" altLang="ja-JP" dirty="0"/>
              <a:t>2023</a:t>
            </a:r>
            <a:r>
              <a:rPr lang="ja-JP" altLang="en-US" dirty="0"/>
              <a:t>年</a:t>
            </a:r>
            <a:r>
              <a:rPr lang="en-US" altLang="ja-JP" dirty="0"/>
              <a:t>ABO</a:t>
            </a:r>
            <a:r>
              <a:rPr lang="ja-JP" altLang="en-US" dirty="0"/>
              <a:t>型不適合間：北海道</a:t>
            </a:r>
            <a:r>
              <a:rPr lang="en-US" altLang="ja-JP" dirty="0"/>
              <a:t>31%</a:t>
            </a:r>
            <a:r>
              <a:rPr lang="ja-JP" altLang="en-US" dirty="0"/>
              <a:t>（</a:t>
            </a:r>
            <a:r>
              <a:rPr lang="en-US" altLang="ja-JP" dirty="0"/>
              <a:t>29</a:t>
            </a:r>
            <a:r>
              <a:rPr lang="ja-JP" altLang="en-US" dirty="0"/>
              <a:t>例）・全国</a:t>
            </a:r>
            <a:r>
              <a:rPr lang="en-US" altLang="ja-JP" dirty="0"/>
              <a:t>33%</a:t>
            </a:r>
            <a:endParaRPr lang="ja-JP" altLang="en-US" dirty="0"/>
          </a:p>
        </p:txBody>
      </p:sp>
      <p:graphicFrame>
        <p:nvGraphicFramePr>
          <p:cNvPr id="3" name="グラフ 2">
            <a:extLst>
              <a:ext uri="{FF2B5EF4-FFF2-40B4-BE49-F238E27FC236}">
                <a16:creationId xmlns:a16="http://schemas.microsoft.com/office/drawing/2014/main" id="{00000000-0008-0000-0500-000003000000}"/>
              </a:ext>
            </a:extLst>
          </p:cNvPr>
          <p:cNvGraphicFramePr>
            <a:graphicFrameLocks/>
          </p:cNvGraphicFramePr>
          <p:nvPr/>
        </p:nvGraphicFramePr>
        <p:xfrm>
          <a:off x="1698500" y="908720"/>
          <a:ext cx="878998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20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4016" y="0"/>
            <a:ext cx="9540056" cy="908720"/>
          </a:xfrm>
        </p:spPr>
        <p:txBody>
          <a:bodyPr>
            <a:normAutofit fontScale="90000"/>
          </a:bodyPr>
          <a:lstStyle/>
          <a:p>
            <a:r>
              <a:rPr kumimoji="1" lang="ja-JP" altLang="en-US" dirty="0"/>
              <a:t>北海道：レシピエント原疾患（生体腎）</a:t>
            </a:r>
          </a:p>
        </p:txBody>
      </p:sp>
      <p:sp>
        <p:nvSpPr>
          <p:cNvPr id="5" name="テキスト ボックス 4"/>
          <p:cNvSpPr txBox="1"/>
          <p:nvPr/>
        </p:nvSpPr>
        <p:spPr>
          <a:xfrm>
            <a:off x="1631504" y="6237312"/>
            <a:ext cx="9310816" cy="369332"/>
          </a:xfrm>
          <a:prstGeom prst="rect">
            <a:avLst/>
          </a:prstGeom>
          <a:noFill/>
        </p:spPr>
        <p:txBody>
          <a:bodyPr wrap="square" rtlCol="0">
            <a:spAutoFit/>
          </a:bodyPr>
          <a:lstStyle/>
          <a:p>
            <a:r>
              <a:rPr lang="en-US" altLang="ja-JP" dirty="0"/>
              <a:t>2023</a:t>
            </a:r>
            <a:r>
              <a:rPr lang="ja-JP" altLang="en-US" dirty="0"/>
              <a:t>年：糸球体腎炎</a:t>
            </a:r>
            <a:r>
              <a:rPr lang="en-US" altLang="ja-JP" dirty="0"/>
              <a:t>27.7%</a:t>
            </a:r>
            <a:r>
              <a:rPr lang="ja-JP" altLang="en-US" dirty="0"/>
              <a:t>（</a:t>
            </a:r>
            <a:r>
              <a:rPr lang="en-US" altLang="ja-JP" dirty="0"/>
              <a:t>26</a:t>
            </a:r>
            <a:r>
              <a:rPr lang="ja-JP" altLang="en-US" dirty="0"/>
              <a:t>例）・糖尿病性腎症</a:t>
            </a:r>
            <a:r>
              <a:rPr lang="en-US" altLang="ja-JP" dirty="0"/>
              <a:t>20%(19</a:t>
            </a:r>
            <a:r>
              <a:rPr lang="ja-JP" altLang="en-US" dirty="0"/>
              <a:t>例）・高血圧</a:t>
            </a:r>
            <a:r>
              <a:rPr lang="en-US" altLang="ja-JP" dirty="0"/>
              <a:t>19%(18</a:t>
            </a:r>
            <a:r>
              <a:rPr lang="ja-JP" altLang="en-US" dirty="0"/>
              <a:t>例）等</a:t>
            </a:r>
          </a:p>
        </p:txBody>
      </p:sp>
      <p:graphicFrame>
        <p:nvGraphicFramePr>
          <p:cNvPr id="3" name="グラフ 2">
            <a:extLst>
              <a:ext uri="{FF2B5EF4-FFF2-40B4-BE49-F238E27FC236}">
                <a16:creationId xmlns:a16="http://schemas.microsoft.com/office/drawing/2014/main" id="{00000000-0008-0000-0500-000004000000}"/>
              </a:ext>
            </a:extLst>
          </p:cNvPr>
          <p:cNvGraphicFramePr>
            <a:graphicFrameLocks/>
          </p:cNvGraphicFramePr>
          <p:nvPr/>
        </p:nvGraphicFramePr>
        <p:xfrm>
          <a:off x="1631504" y="908720"/>
          <a:ext cx="8856984"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14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116632"/>
            <a:ext cx="8928992" cy="1143000"/>
          </a:xfrm>
        </p:spPr>
        <p:txBody>
          <a:bodyPr>
            <a:normAutofit/>
          </a:bodyPr>
          <a:lstStyle/>
          <a:p>
            <a:r>
              <a:rPr lang="ja-JP" altLang="en-US" sz="3600" dirty="0"/>
              <a:t>北海道：透析療法の有無と種類（生体腎）</a:t>
            </a:r>
          </a:p>
        </p:txBody>
      </p:sp>
      <p:sp>
        <p:nvSpPr>
          <p:cNvPr id="5" name="テキスト ボックス 4"/>
          <p:cNvSpPr txBox="1"/>
          <p:nvPr/>
        </p:nvSpPr>
        <p:spPr>
          <a:xfrm>
            <a:off x="3352800" y="6488668"/>
            <a:ext cx="6604000" cy="369332"/>
          </a:xfrm>
          <a:prstGeom prst="rect">
            <a:avLst/>
          </a:prstGeom>
          <a:noFill/>
        </p:spPr>
        <p:txBody>
          <a:bodyPr wrap="square" rtlCol="0">
            <a:spAutoFit/>
          </a:bodyPr>
          <a:lstStyle/>
          <a:p>
            <a:r>
              <a:rPr lang="ja-JP" altLang="en-US" dirty="0"/>
              <a:t>先行的腎移植　北海道：</a:t>
            </a:r>
            <a:r>
              <a:rPr lang="en-US" altLang="ja-JP" dirty="0"/>
              <a:t>2023</a:t>
            </a:r>
            <a:r>
              <a:rPr lang="ja-JP" altLang="en-US" dirty="0"/>
              <a:t>年</a:t>
            </a:r>
            <a:r>
              <a:rPr lang="en-US" altLang="ja-JP" dirty="0"/>
              <a:t>33%(31</a:t>
            </a:r>
            <a:r>
              <a:rPr lang="ja-JP" altLang="en-US" dirty="0"/>
              <a:t>例）・全国：</a:t>
            </a:r>
            <a:r>
              <a:rPr lang="en-US" altLang="ja-JP" dirty="0"/>
              <a:t>31%</a:t>
            </a:r>
            <a:endParaRPr lang="ja-JP" altLang="en-US" dirty="0"/>
          </a:p>
        </p:txBody>
      </p:sp>
      <p:graphicFrame>
        <p:nvGraphicFramePr>
          <p:cNvPr id="3" name="グラフ 2">
            <a:extLst>
              <a:ext uri="{FF2B5EF4-FFF2-40B4-BE49-F238E27FC236}">
                <a16:creationId xmlns:a16="http://schemas.microsoft.com/office/drawing/2014/main" id="{00000000-0008-0000-0500-000006000000}"/>
              </a:ext>
            </a:extLst>
          </p:cNvPr>
          <p:cNvGraphicFramePr>
            <a:graphicFrameLocks/>
          </p:cNvGraphicFramePr>
          <p:nvPr/>
        </p:nvGraphicFramePr>
        <p:xfrm>
          <a:off x="1656580" y="980728"/>
          <a:ext cx="8903916"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501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92811"/>
            <a:ext cx="8229600" cy="1143000"/>
          </a:xfrm>
        </p:spPr>
        <p:txBody>
          <a:bodyPr>
            <a:normAutofit fontScale="90000"/>
          </a:bodyPr>
          <a:lstStyle/>
          <a:p>
            <a:r>
              <a:rPr kumimoji="1" lang="ja-JP" altLang="en-US" dirty="0"/>
              <a:t>全国：透析療法と種類（生体腎）</a:t>
            </a:r>
          </a:p>
        </p:txBody>
      </p:sp>
      <p:graphicFrame>
        <p:nvGraphicFramePr>
          <p:cNvPr id="3" name="グラフ 2">
            <a:extLst>
              <a:ext uri="{FF2B5EF4-FFF2-40B4-BE49-F238E27FC236}">
                <a16:creationId xmlns:a16="http://schemas.microsoft.com/office/drawing/2014/main" id="{00000000-0008-0000-0600-000002000000}"/>
              </a:ext>
            </a:extLst>
          </p:cNvPr>
          <p:cNvGraphicFramePr>
            <a:graphicFrameLocks/>
          </p:cNvGraphicFramePr>
          <p:nvPr/>
        </p:nvGraphicFramePr>
        <p:xfrm>
          <a:off x="1703512" y="980728"/>
          <a:ext cx="8856984"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314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 折れ線グラフ&#10;&#10;自動的に生成された説明">
            <a:extLst>
              <a:ext uri="{FF2B5EF4-FFF2-40B4-BE49-F238E27FC236}">
                <a16:creationId xmlns:a16="http://schemas.microsoft.com/office/drawing/2014/main" id="{EB7F0F0D-B84C-E869-1D43-63A6B85E1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672" y="908720"/>
            <a:ext cx="7619048" cy="5714286"/>
          </a:xfrm>
          <a:prstGeom prst="rect">
            <a:avLst/>
          </a:prstGeom>
        </p:spPr>
      </p:pic>
      <p:sp>
        <p:nvSpPr>
          <p:cNvPr id="2" name="タイトル 1"/>
          <p:cNvSpPr>
            <a:spLocks noGrp="1"/>
          </p:cNvSpPr>
          <p:nvPr>
            <p:ph type="title"/>
          </p:nvPr>
        </p:nvSpPr>
        <p:spPr>
          <a:xfrm>
            <a:off x="1728129" y="1"/>
            <a:ext cx="8335814" cy="706277"/>
          </a:xfrm>
        </p:spPr>
        <p:txBody>
          <a:bodyPr/>
          <a:lstStyle/>
          <a:p>
            <a:r>
              <a:rPr kumimoji="1" lang="ja-JP" altLang="en-US" dirty="0"/>
              <a:t>北海道：年代別生存率（全体）</a:t>
            </a:r>
          </a:p>
        </p:txBody>
      </p:sp>
      <p:graphicFrame>
        <p:nvGraphicFramePr>
          <p:cNvPr id="3" name="表 2"/>
          <p:cNvGraphicFramePr>
            <a:graphicFrameLocks noGrp="1"/>
          </p:cNvGraphicFramePr>
          <p:nvPr/>
        </p:nvGraphicFramePr>
        <p:xfrm>
          <a:off x="3238500" y="3580693"/>
          <a:ext cx="6324600" cy="1663482"/>
        </p:xfrm>
        <a:graphic>
          <a:graphicData uri="http://schemas.openxmlformats.org/drawingml/2006/table">
            <a:tbl>
              <a:tblPr firstRow="1" bandRow="1">
                <a:tableStyleId>{073A0DAA-6AF3-43AB-8588-CEC1D06C72B9}</a:tableStyleId>
              </a:tblPr>
              <a:tblGrid>
                <a:gridCol w="1331976">
                  <a:extLst>
                    <a:ext uri="{9D8B030D-6E8A-4147-A177-3AD203B41FA5}">
                      <a16:colId xmlns:a16="http://schemas.microsoft.com/office/drawing/2014/main" val="20000"/>
                    </a:ext>
                  </a:extLst>
                </a:gridCol>
                <a:gridCol w="1248156">
                  <a:extLst>
                    <a:ext uri="{9D8B030D-6E8A-4147-A177-3AD203B41FA5}">
                      <a16:colId xmlns:a16="http://schemas.microsoft.com/office/drawing/2014/main" val="20001"/>
                    </a:ext>
                  </a:extLst>
                </a:gridCol>
                <a:gridCol w="1248156">
                  <a:extLst>
                    <a:ext uri="{9D8B030D-6E8A-4147-A177-3AD203B41FA5}">
                      <a16:colId xmlns:a16="http://schemas.microsoft.com/office/drawing/2014/main" val="20002"/>
                    </a:ext>
                  </a:extLst>
                </a:gridCol>
                <a:gridCol w="1248156">
                  <a:extLst>
                    <a:ext uri="{9D8B030D-6E8A-4147-A177-3AD203B41FA5}">
                      <a16:colId xmlns:a16="http://schemas.microsoft.com/office/drawing/2014/main" val="20003"/>
                    </a:ext>
                  </a:extLst>
                </a:gridCol>
                <a:gridCol w="1248156">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351</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0.957</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0.925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0.858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502</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0.962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0.921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931</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0.997</a:t>
                      </a:r>
                    </a:p>
                  </a:txBody>
                  <a:tcPr marL="7620" marR="7620" marT="7620" marB="0" anchor="ctr"/>
                </a:tc>
                <a:tc>
                  <a:txBody>
                    <a:bodyPr/>
                    <a:lstStyle/>
                    <a:p>
                      <a:pPr algn="ctr" fontAlgn="ctr"/>
                      <a:r>
                        <a:rPr lang="en-US" altLang="ja-JP" sz="1600" u="none" strike="noStrike" dirty="0">
                          <a:effectLst/>
                        </a:rPr>
                        <a:t>0.972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0.906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p=0.007</a:t>
            </a:r>
            <a:endParaRPr lang="ja-JP" altLang="en-US" dirty="0"/>
          </a:p>
        </p:txBody>
      </p:sp>
    </p:spTree>
    <p:extLst>
      <p:ext uri="{BB962C8B-B14F-4D97-AF65-F5344CB8AC3E}">
        <p14:creationId xmlns:p14="http://schemas.microsoft.com/office/powerpoint/2010/main" val="358414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27770BFA-2CE2-78AF-8156-01AC5E3A7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340" y="908720"/>
            <a:ext cx="7619048" cy="5714286"/>
          </a:xfrm>
          <a:prstGeom prst="rect">
            <a:avLst/>
          </a:prstGeom>
        </p:spPr>
      </p:pic>
      <p:sp>
        <p:nvSpPr>
          <p:cNvPr id="4" name="タイトル 3"/>
          <p:cNvSpPr>
            <a:spLocks noGrp="1"/>
          </p:cNvSpPr>
          <p:nvPr>
            <p:ph type="title"/>
          </p:nvPr>
        </p:nvSpPr>
        <p:spPr>
          <a:xfrm>
            <a:off x="2000250" y="-18951"/>
            <a:ext cx="8586470" cy="662782"/>
          </a:xfrm>
        </p:spPr>
        <p:txBody>
          <a:bodyPr>
            <a:normAutofit fontScale="90000"/>
          </a:bodyPr>
          <a:lstStyle/>
          <a:p>
            <a:r>
              <a:rPr kumimoji="1" lang="ja-JP" altLang="en-US" dirty="0"/>
              <a:t>北海道：年代別生存率（生体腎）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p=0.251</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303</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0.977</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0.891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432</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856</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0.997</a:t>
                      </a:r>
                    </a:p>
                  </a:txBody>
                  <a:tcPr marL="7620" marR="7620" marT="7620" marB="0" anchor="ctr"/>
                </a:tc>
                <a:tc>
                  <a:txBody>
                    <a:bodyPr/>
                    <a:lstStyle/>
                    <a:p>
                      <a:pPr algn="ctr" fontAlgn="ctr"/>
                      <a:r>
                        <a:rPr lang="en-US" altLang="ja-JP" sz="1600" u="none" strike="noStrike" dirty="0">
                          <a:effectLst/>
                        </a:rPr>
                        <a:t>0.969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0.910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049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BDFAFD91-DB90-50B1-066A-FCA9FE574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76" y="944880"/>
            <a:ext cx="7619048" cy="5758350"/>
          </a:xfrm>
          <a:prstGeom prst="rect">
            <a:avLst/>
          </a:prstGeom>
        </p:spPr>
      </p:pic>
      <p:sp>
        <p:nvSpPr>
          <p:cNvPr id="2" name="タイトル 1"/>
          <p:cNvSpPr>
            <a:spLocks noGrp="1"/>
          </p:cNvSpPr>
          <p:nvPr>
            <p:ph type="title"/>
          </p:nvPr>
        </p:nvSpPr>
        <p:spPr>
          <a:xfrm>
            <a:off x="2152650" y="1"/>
            <a:ext cx="8627110" cy="760213"/>
          </a:xfrm>
        </p:spPr>
        <p:txBody>
          <a:bodyPr/>
          <a:lstStyle/>
          <a:p>
            <a:r>
              <a:rPr kumimoji="1" lang="ja-JP" altLang="en-US" dirty="0"/>
              <a:t>北海道：年代別生存率（献腎）</a:t>
            </a:r>
          </a:p>
        </p:txBody>
      </p:sp>
      <p:sp>
        <p:nvSpPr>
          <p:cNvPr id="7" name="テキスト ボックス 6"/>
          <p:cNvSpPr txBox="1"/>
          <p:nvPr/>
        </p:nvSpPr>
        <p:spPr>
          <a:xfrm>
            <a:off x="8977747" y="1873653"/>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p=0.003</a:t>
            </a:r>
            <a:endParaRPr lang="ja-JP" altLang="en-US" dirty="0"/>
          </a:p>
        </p:txBody>
      </p:sp>
      <p:graphicFrame>
        <p:nvGraphicFramePr>
          <p:cNvPr id="13" name="表 12">
            <a:extLst>
              <a:ext uri="{FF2B5EF4-FFF2-40B4-BE49-F238E27FC236}">
                <a16:creationId xmlns:a16="http://schemas.microsoft.com/office/drawing/2014/main" id="{942038AC-F5CF-4FB5-87F2-5F188826C8A1}"/>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48</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0.830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0.761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0.646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70</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0.914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0.851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75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1.000</a:t>
                      </a:r>
                    </a:p>
                  </a:txBody>
                  <a:tcPr marL="7620" marR="7620" marT="7620" marB="0" anchor="ctr"/>
                </a:tc>
                <a:tc>
                  <a:txBody>
                    <a:bodyPr/>
                    <a:lstStyle/>
                    <a:p>
                      <a:pPr algn="ctr" fontAlgn="ctr"/>
                      <a:r>
                        <a:rPr lang="en-US" altLang="ja-JP" sz="1600" u="none" strike="noStrike" dirty="0">
                          <a:effectLst/>
                        </a:rPr>
                        <a:t>1.000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0.893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220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3161" y="1"/>
            <a:ext cx="7886700" cy="833119"/>
          </a:xfrm>
        </p:spPr>
        <p:txBody>
          <a:bodyPr/>
          <a:lstStyle/>
          <a:p>
            <a:r>
              <a:rPr kumimoji="1" lang="ja-JP" altLang="en-US" dirty="0"/>
              <a:t>北海道：移植時期別　死因</a:t>
            </a:r>
          </a:p>
        </p:txBody>
      </p:sp>
      <p:graphicFrame>
        <p:nvGraphicFramePr>
          <p:cNvPr id="3" name="表 2"/>
          <p:cNvGraphicFramePr>
            <a:graphicFrameLocks noGrp="1"/>
          </p:cNvGraphicFramePr>
          <p:nvPr/>
        </p:nvGraphicFramePr>
        <p:xfrm>
          <a:off x="1825097" y="751840"/>
          <a:ext cx="8541805" cy="5183557"/>
        </p:xfrm>
        <a:graphic>
          <a:graphicData uri="http://schemas.openxmlformats.org/drawingml/2006/table">
            <a:tbl>
              <a:tblPr firstRow="1" bandRow="1">
                <a:tableStyleId>{5FD0F851-EC5A-4D38-B0AD-8093EC10F338}</a:tableStyleId>
              </a:tblPr>
              <a:tblGrid>
                <a:gridCol w="1949050">
                  <a:extLst>
                    <a:ext uri="{9D8B030D-6E8A-4147-A177-3AD203B41FA5}">
                      <a16:colId xmlns:a16="http://schemas.microsoft.com/office/drawing/2014/main" val="20000"/>
                    </a:ext>
                  </a:extLst>
                </a:gridCol>
                <a:gridCol w="1582785">
                  <a:extLst>
                    <a:ext uri="{9D8B030D-6E8A-4147-A177-3AD203B41FA5}">
                      <a16:colId xmlns:a16="http://schemas.microsoft.com/office/drawing/2014/main" val="20002"/>
                    </a:ext>
                  </a:extLst>
                </a:gridCol>
                <a:gridCol w="1648190">
                  <a:extLst>
                    <a:ext uri="{9D8B030D-6E8A-4147-A177-3AD203B41FA5}">
                      <a16:colId xmlns:a16="http://schemas.microsoft.com/office/drawing/2014/main" val="20003"/>
                    </a:ext>
                  </a:extLst>
                </a:gridCol>
                <a:gridCol w="1663448">
                  <a:extLst>
                    <a:ext uri="{9D8B030D-6E8A-4147-A177-3AD203B41FA5}">
                      <a16:colId xmlns:a16="http://schemas.microsoft.com/office/drawing/2014/main" val="20004"/>
                    </a:ext>
                  </a:extLst>
                </a:gridCol>
                <a:gridCol w="1698332">
                  <a:extLst>
                    <a:ext uri="{9D8B030D-6E8A-4147-A177-3AD203B41FA5}">
                      <a16:colId xmlns:a16="http://schemas.microsoft.com/office/drawing/2014/main" val="20005"/>
                    </a:ext>
                  </a:extLst>
                </a:gridCol>
              </a:tblGrid>
              <a:tr h="664384">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n-US" altLang="ja-JP" sz="1800" u="none" strike="noStrike" dirty="0">
                          <a:effectLst/>
                        </a:rPr>
                        <a:t>1983</a:t>
                      </a:r>
                      <a:r>
                        <a:rPr lang="ja-JP" altLang="en-US" sz="1800" u="none" strike="noStrike" dirty="0">
                          <a:effectLst/>
                        </a:rPr>
                        <a:t>～</a:t>
                      </a:r>
                      <a:r>
                        <a:rPr lang="en-US" altLang="ja-JP" sz="1800" u="none" strike="noStrike" dirty="0">
                          <a:effectLst/>
                        </a:rPr>
                        <a:t>2000</a:t>
                      </a:r>
                      <a:r>
                        <a:rPr lang="ja-JP" altLang="en-US" sz="1800" u="none" strike="noStrike" dirty="0">
                          <a:effectLst/>
                        </a:rPr>
                        <a:t>年</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n-US" altLang="ja-JP" sz="1800" u="none" strike="noStrike" dirty="0">
                          <a:effectLst/>
                        </a:rPr>
                        <a:t>2001</a:t>
                      </a:r>
                      <a:r>
                        <a:rPr lang="ja-JP" altLang="en-US" sz="1800" u="none" strike="noStrike" dirty="0">
                          <a:effectLst/>
                        </a:rPr>
                        <a:t>～</a:t>
                      </a:r>
                      <a:r>
                        <a:rPr lang="en-US" altLang="ja-JP" sz="1800" u="none" strike="noStrike" dirty="0">
                          <a:effectLst/>
                        </a:rPr>
                        <a:t>2009</a:t>
                      </a:r>
                      <a:r>
                        <a:rPr lang="ja-JP" altLang="en-US" sz="1800" u="none" strike="noStrike" dirty="0">
                          <a:effectLst/>
                        </a:rPr>
                        <a:t>年</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n-US" altLang="ja-JP" sz="1800" u="none" strike="noStrike" dirty="0">
                          <a:effectLst/>
                        </a:rPr>
                        <a:t>2010</a:t>
                      </a:r>
                      <a:r>
                        <a:rPr lang="ja-JP" altLang="en-US" sz="1800" u="none" strike="noStrike" dirty="0">
                          <a:effectLst/>
                        </a:rPr>
                        <a:t>～</a:t>
                      </a:r>
                      <a:r>
                        <a:rPr lang="en-US" altLang="ja-JP" sz="1800" u="none" strike="noStrike" dirty="0">
                          <a:effectLst/>
                        </a:rPr>
                        <a:t>2022</a:t>
                      </a:r>
                      <a:r>
                        <a:rPr lang="ja-JP" altLang="en-US" sz="1800" u="none" strike="noStrike" dirty="0">
                          <a:effectLst/>
                        </a:rPr>
                        <a:t>年</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ja-JP" altLang="en-US" sz="1800" u="none" strike="noStrike">
                          <a:effectLst/>
                        </a:rPr>
                        <a:t>合計</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0000"/>
                  </a:ext>
                </a:extLst>
              </a:tr>
              <a:tr h="394749">
                <a:tc>
                  <a:txBody>
                    <a:bodyPr/>
                    <a:lstStyle/>
                    <a:p>
                      <a:pPr algn="l" fontAlgn="ctr"/>
                      <a:r>
                        <a:rPr lang="ja-JP" altLang="en-US" sz="1600" u="none" strike="noStrike" dirty="0">
                          <a:effectLst/>
                        </a:rPr>
                        <a:t>悪性新生物</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44</a:t>
                      </a:r>
                    </a:p>
                  </a:txBody>
                  <a:tcPr marL="9525" marR="9525" marT="9525" marB="0" anchor="ctr"/>
                </a:tc>
                <a:extLst>
                  <a:ext uri="{0D108BD9-81ED-4DB2-BD59-A6C34878D82A}">
                    <a16:rowId xmlns:a16="http://schemas.microsoft.com/office/drawing/2014/main" val="3121411694"/>
                  </a:ext>
                </a:extLst>
              </a:tr>
              <a:tr h="347567">
                <a:tc>
                  <a:txBody>
                    <a:bodyPr/>
                    <a:lstStyle/>
                    <a:p>
                      <a:pPr algn="l" fontAlgn="ctr"/>
                      <a:r>
                        <a:rPr lang="ja-JP" altLang="en-US" sz="1600" u="none" strike="noStrike" dirty="0">
                          <a:effectLst/>
                        </a:rPr>
                        <a:t>脳血管障害</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27</a:t>
                      </a:r>
                    </a:p>
                  </a:txBody>
                  <a:tcPr marL="9525" marR="9525" marT="9525" marB="0" anchor="ctr"/>
                </a:tc>
                <a:extLst>
                  <a:ext uri="{0D108BD9-81ED-4DB2-BD59-A6C34878D82A}">
                    <a16:rowId xmlns:a16="http://schemas.microsoft.com/office/drawing/2014/main" val="10001"/>
                  </a:ext>
                </a:extLst>
              </a:tr>
              <a:tr h="347567">
                <a:tc>
                  <a:txBody>
                    <a:bodyPr/>
                    <a:lstStyle/>
                    <a:p>
                      <a:pPr algn="l" fontAlgn="ctr"/>
                      <a:r>
                        <a:rPr lang="ja-JP" altLang="en-US" sz="1600" u="none" strike="noStrike" dirty="0">
                          <a:effectLst/>
                        </a:rPr>
                        <a:t>感染症</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8</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25</a:t>
                      </a:r>
                    </a:p>
                  </a:txBody>
                  <a:tcPr marL="9525" marR="9525" marT="9525" marB="0" anchor="ctr"/>
                </a:tc>
                <a:extLst>
                  <a:ext uri="{0D108BD9-81ED-4DB2-BD59-A6C34878D82A}">
                    <a16:rowId xmlns:a16="http://schemas.microsoft.com/office/drawing/2014/main" val="10002"/>
                  </a:ext>
                </a:extLst>
              </a:tr>
              <a:tr h="347567">
                <a:tc>
                  <a:txBody>
                    <a:bodyPr/>
                    <a:lstStyle/>
                    <a:p>
                      <a:pPr algn="l" fontAlgn="ctr"/>
                      <a:r>
                        <a:rPr lang="ja-JP" altLang="en-US" sz="1600" u="none" strike="noStrike" dirty="0">
                          <a:effectLst/>
                        </a:rPr>
                        <a:t>心疾患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8</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23</a:t>
                      </a:r>
                    </a:p>
                  </a:txBody>
                  <a:tcPr marL="9525" marR="9525" marT="9525" marB="0" anchor="ctr"/>
                </a:tc>
                <a:extLst>
                  <a:ext uri="{0D108BD9-81ED-4DB2-BD59-A6C34878D82A}">
                    <a16:rowId xmlns:a16="http://schemas.microsoft.com/office/drawing/2014/main" val="10003"/>
                  </a:ext>
                </a:extLst>
              </a:tr>
              <a:tr h="347567">
                <a:tc>
                  <a:txBody>
                    <a:bodyPr/>
                    <a:lstStyle/>
                    <a:p>
                      <a:pPr algn="l" fontAlgn="ctr"/>
                      <a:r>
                        <a:rPr lang="ja-JP" altLang="en-US" sz="1600" u="none" strike="noStrike" dirty="0">
                          <a:effectLst/>
                        </a:rPr>
                        <a:t>消化器疾患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12</a:t>
                      </a:r>
                    </a:p>
                  </a:txBody>
                  <a:tcPr marL="9525" marR="9525" marT="9525" marB="0" anchor="ctr"/>
                </a:tc>
                <a:extLst>
                  <a:ext uri="{0D108BD9-81ED-4DB2-BD59-A6C34878D82A}">
                    <a16:rowId xmlns:a16="http://schemas.microsoft.com/office/drawing/2014/main" val="10004"/>
                  </a:ext>
                </a:extLst>
              </a:tr>
              <a:tr h="347567">
                <a:tc>
                  <a:txBody>
                    <a:bodyPr/>
                    <a:lstStyle/>
                    <a:p>
                      <a:pPr algn="l" fontAlgn="ctr"/>
                      <a:r>
                        <a:rPr lang="ja-JP" altLang="en-US" sz="1600" u="none" strike="noStrike" dirty="0">
                          <a:effectLst/>
                        </a:rPr>
                        <a:t>呼吸器疾患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5</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11</a:t>
                      </a:r>
                    </a:p>
                  </a:txBody>
                  <a:tcPr marL="9525" marR="9525" marT="9525" marB="0" anchor="ctr"/>
                </a:tc>
                <a:extLst>
                  <a:ext uri="{0D108BD9-81ED-4DB2-BD59-A6C34878D82A}">
                    <a16:rowId xmlns:a16="http://schemas.microsoft.com/office/drawing/2014/main" val="10005"/>
                  </a:ext>
                </a:extLst>
              </a:tr>
              <a:tr h="347567">
                <a:tc>
                  <a:txBody>
                    <a:bodyPr/>
                    <a:lstStyle/>
                    <a:p>
                      <a:pPr algn="l" fontAlgn="ctr"/>
                      <a:r>
                        <a:rPr lang="ja-JP" altLang="en-US" sz="1600" u="none" strike="noStrike" dirty="0">
                          <a:effectLst/>
                        </a:rPr>
                        <a:t>血液・造血器疾患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5</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extLst>
                  <a:ext uri="{0D108BD9-81ED-4DB2-BD59-A6C34878D82A}">
                    <a16:rowId xmlns:a16="http://schemas.microsoft.com/office/drawing/2014/main" val="10006"/>
                  </a:ext>
                </a:extLst>
              </a:tr>
              <a:tr h="347567">
                <a:tc>
                  <a:txBody>
                    <a:bodyPr/>
                    <a:lstStyle/>
                    <a:p>
                      <a:pPr algn="l" fontAlgn="ctr"/>
                      <a:r>
                        <a:rPr lang="ja-JP" altLang="en-US" sz="1600" u="none" strike="noStrike" dirty="0">
                          <a:effectLst/>
                        </a:rPr>
                        <a:t>その他の循環器疾患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extLst>
                  <a:ext uri="{0D108BD9-81ED-4DB2-BD59-A6C34878D82A}">
                    <a16:rowId xmlns:a16="http://schemas.microsoft.com/office/drawing/2014/main" val="10007"/>
                  </a:ext>
                </a:extLst>
              </a:tr>
              <a:tr h="347567">
                <a:tc>
                  <a:txBody>
                    <a:bodyPr/>
                    <a:lstStyle/>
                    <a:p>
                      <a:pPr algn="l" fontAlgn="ctr"/>
                      <a:r>
                        <a:rPr lang="ja-JP" altLang="en-US" sz="1600" u="none" strike="noStrike" dirty="0">
                          <a:effectLst/>
                        </a:rPr>
                        <a:t>自殺</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extLst>
                  <a:ext uri="{0D108BD9-81ED-4DB2-BD59-A6C34878D82A}">
                    <a16:rowId xmlns:a16="http://schemas.microsoft.com/office/drawing/2014/main" val="10008"/>
                  </a:ext>
                </a:extLst>
              </a:tr>
              <a:tr h="347567">
                <a:tc>
                  <a:txBody>
                    <a:bodyPr/>
                    <a:lstStyle/>
                    <a:p>
                      <a:pPr algn="l" fontAlgn="ctr"/>
                      <a:r>
                        <a:rPr lang="ja-JP" altLang="en-US" sz="1600" u="none" strike="noStrike" dirty="0">
                          <a:effectLst/>
                        </a:rPr>
                        <a:t>事故</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extLst>
                  <a:ext uri="{0D108BD9-81ED-4DB2-BD59-A6C34878D82A}">
                    <a16:rowId xmlns:a16="http://schemas.microsoft.com/office/drawing/2014/main" val="10009"/>
                  </a:ext>
                </a:extLst>
              </a:tr>
              <a:tr h="301187">
                <a:tc>
                  <a:txBody>
                    <a:bodyPr/>
                    <a:lstStyle/>
                    <a:p>
                      <a:pPr algn="l" fontAlgn="ctr"/>
                      <a:r>
                        <a:rPr lang="ja-JP" altLang="en-US" sz="1600" u="none" strike="noStrike" dirty="0">
                          <a:effectLst/>
                        </a:rPr>
                        <a:t>腎・泌尿器疾患</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extLst>
                  <a:ext uri="{0D108BD9-81ED-4DB2-BD59-A6C34878D82A}">
                    <a16:rowId xmlns:a16="http://schemas.microsoft.com/office/drawing/2014/main" val="10010"/>
                  </a:ext>
                </a:extLst>
              </a:tr>
              <a:tr h="347567">
                <a:tc>
                  <a:txBody>
                    <a:bodyPr/>
                    <a:lstStyle/>
                    <a:p>
                      <a:pPr algn="l" fontAlgn="ctr"/>
                      <a:r>
                        <a:rPr lang="ja-JP" altLang="en-US" sz="1600" u="none" strike="noStrike" dirty="0">
                          <a:effectLst/>
                        </a:rPr>
                        <a:t>その他</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10</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21</a:t>
                      </a:r>
                    </a:p>
                  </a:txBody>
                  <a:tcPr marL="9525" marR="9525" marT="9525" marB="0" anchor="ctr"/>
                </a:tc>
                <a:extLst>
                  <a:ext uri="{0D108BD9-81ED-4DB2-BD59-A6C34878D82A}">
                    <a16:rowId xmlns:a16="http://schemas.microsoft.com/office/drawing/2014/main" val="10011"/>
                  </a:ext>
                </a:extLst>
              </a:tr>
              <a:tr h="34756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u="none" strike="noStrike" dirty="0">
                          <a:effectLst/>
                        </a:rPr>
                        <a:t>不明・未入力</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33</a:t>
                      </a:r>
                    </a:p>
                  </a:txBody>
                  <a:tcPr marL="9525" marR="9525" marT="9525" marB="0" anchor="ctr"/>
                </a:tc>
                <a:extLst>
                  <a:ext uri="{0D108BD9-81ED-4DB2-BD59-A6C34878D82A}">
                    <a16:rowId xmlns:a16="http://schemas.microsoft.com/office/drawing/2014/main" val="10012"/>
                  </a:ext>
                </a:extLst>
              </a:tr>
            </a:tbl>
          </a:graphicData>
        </a:graphic>
      </p:graphicFrame>
      <p:sp>
        <p:nvSpPr>
          <p:cNvPr id="4" name="テキスト ボックス 3"/>
          <p:cNvSpPr txBox="1"/>
          <p:nvPr/>
        </p:nvSpPr>
        <p:spPr>
          <a:xfrm>
            <a:off x="2660193" y="6106160"/>
            <a:ext cx="6892636" cy="369332"/>
          </a:xfrm>
          <a:prstGeom prst="rect">
            <a:avLst/>
          </a:prstGeom>
          <a:noFill/>
        </p:spPr>
        <p:txBody>
          <a:bodyPr wrap="square" rtlCol="0">
            <a:spAutoFit/>
          </a:bodyPr>
          <a:lstStyle/>
          <a:p>
            <a:r>
              <a:rPr lang="ja-JP" altLang="en-US" dirty="0"/>
              <a:t>死亡原因は多岐にわたるが、近年は悪性新生物が増加している</a:t>
            </a:r>
          </a:p>
        </p:txBody>
      </p:sp>
    </p:spTree>
    <p:extLst>
      <p:ext uri="{BB962C8B-B14F-4D97-AF65-F5344CB8AC3E}">
        <p14:creationId xmlns:p14="http://schemas.microsoft.com/office/powerpoint/2010/main" val="90147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5A14A6B6-DD5C-1BFE-AF2C-B54009337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916" y="571857"/>
            <a:ext cx="7619048" cy="5714286"/>
          </a:xfrm>
          <a:prstGeom prst="rect">
            <a:avLst/>
          </a:prstGeom>
        </p:spPr>
      </p:pic>
      <p:sp>
        <p:nvSpPr>
          <p:cNvPr id="4" name="タイトル 3"/>
          <p:cNvSpPr>
            <a:spLocks noGrp="1"/>
          </p:cNvSpPr>
          <p:nvPr>
            <p:ph type="title"/>
          </p:nvPr>
        </p:nvSpPr>
        <p:spPr>
          <a:xfrm>
            <a:off x="1862484" y="23217"/>
            <a:ext cx="8229600" cy="657304"/>
          </a:xfrm>
        </p:spPr>
        <p:txBody>
          <a:bodyPr>
            <a:normAutofit fontScale="90000"/>
          </a:bodyPr>
          <a:lstStyle/>
          <a:p>
            <a:r>
              <a:rPr lang="ja-JP" altLang="en-US" dirty="0"/>
              <a:t>全国</a:t>
            </a:r>
            <a:r>
              <a:rPr kumimoji="1" lang="en-US" altLang="ja-JP" dirty="0"/>
              <a:t>: </a:t>
            </a:r>
            <a:r>
              <a:rPr kumimoji="1" lang="ja-JP" altLang="en-US" dirty="0"/>
              <a:t>年代別生存率（生体腎）</a:t>
            </a:r>
          </a:p>
        </p:txBody>
      </p:sp>
      <p:sp>
        <p:nvSpPr>
          <p:cNvPr id="7" name="テキスト ボックス 6"/>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P=0.003</a:t>
            </a:r>
            <a:endParaRPr lang="ja-JP" altLang="en-US" dirty="0"/>
          </a:p>
        </p:txBody>
      </p:sp>
      <p:graphicFrame>
        <p:nvGraphicFramePr>
          <p:cNvPr id="9" name="表 8">
            <a:extLst>
              <a:ext uri="{FF2B5EF4-FFF2-40B4-BE49-F238E27FC236}">
                <a16:creationId xmlns:a16="http://schemas.microsoft.com/office/drawing/2014/main" id="{751DC4C2-CA66-43D9-BF69-A6B3A1676382}"/>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7,544</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0.889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6,951</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0.918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14,628</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0.993</a:t>
                      </a:r>
                    </a:p>
                  </a:txBody>
                  <a:tcPr marL="7620" marR="7620" marT="7620" marB="0" anchor="ctr"/>
                </a:tc>
                <a:tc>
                  <a:txBody>
                    <a:bodyPr/>
                    <a:lstStyle/>
                    <a:p>
                      <a:pPr algn="ctr" fontAlgn="ctr"/>
                      <a:r>
                        <a:rPr lang="en-US" altLang="ja-JP" sz="1600" u="none" strike="noStrike" dirty="0">
                          <a:effectLst/>
                        </a:rPr>
                        <a:t>0.965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0.902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524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背景パターン&#10;&#10;中程度の精度で自動的に生成された説明">
            <a:extLst>
              <a:ext uri="{FF2B5EF4-FFF2-40B4-BE49-F238E27FC236}">
                <a16:creationId xmlns:a16="http://schemas.microsoft.com/office/drawing/2014/main" id="{4682579E-2C0D-D3DE-50BD-9DCBD583C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81" b="19734"/>
          <a:stretch/>
        </p:blipFill>
        <p:spPr>
          <a:xfrm>
            <a:off x="-18688" y="-1"/>
            <a:ext cx="12210687" cy="6858001"/>
          </a:xfrm>
          <a:prstGeom prst="rect">
            <a:avLst/>
          </a:prstGeom>
        </p:spPr>
      </p:pic>
      <p:sp>
        <p:nvSpPr>
          <p:cNvPr id="5" name="object 5"/>
          <p:cNvSpPr txBox="1"/>
          <p:nvPr/>
        </p:nvSpPr>
        <p:spPr>
          <a:xfrm>
            <a:off x="77520" y="1045210"/>
            <a:ext cx="11930380" cy="5552289"/>
          </a:xfrm>
          <a:prstGeom prst="rect">
            <a:avLst/>
          </a:prstGeom>
        </p:spPr>
        <p:txBody>
          <a:bodyPr vert="horz" wrap="square" lIns="0" tIns="12065" rIns="0" bIns="0" rtlCol="0">
            <a:spAutoFit/>
          </a:bodyPr>
          <a:lstStyle/>
          <a:p>
            <a:pPr marL="12700" indent="-457200">
              <a:lnSpc>
                <a:spcPct val="100000"/>
              </a:lnSpc>
              <a:spcBef>
                <a:spcPts val="95"/>
              </a:spcBef>
            </a:pPr>
            <a:r>
              <a:rPr lang="ja-JP" altLang="en-US" sz="2800" b="1" spc="-35" dirty="0">
                <a:latin typeface="游ゴシック"/>
                <a:cs typeface="游ゴシック"/>
              </a:rPr>
              <a:t>・第</a:t>
            </a:r>
            <a:r>
              <a:rPr lang="en-US" altLang="ja-JP" sz="2800" b="1" spc="-35" dirty="0">
                <a:latin typeface="游ゴシック"/>
                <a:cs typeface="游ゴシック"/>
              </a:rPr>
              <a:t>65</a:t>
            </a:r>
            <a:r>
              <a:rPr lang="ja-JP" altLang="en-US" sz="2800" b="1" spc="-35" dirty="0">
                <a:latin typeface="游ゴシック"/>
                <a:cs typeface="游ゴシック"/>
              </a:rPr>
              <a:t>回本学会（</a:t>
            </a:r>
            <a:r>
              <a:rPr lang="en-US" altLang="ja-JP" sz="2800" b="1" spc="-35" dirty="0">
                <a:latin typeface="游ゴシック"/>
                <a:cs typeface="游ゴシック"/>
              </a:rPr>
              <a:t>2004</a:t>
            </a:r>
            <a:r>
              <a:rPr lang="ja-JP" altLang="en-US" sz="2800" b="1" spc="-35" dirty="0">
                <a:latin typeface="游ゴシック"/>
                <a:cs typeface="游ゴシック"/>
              </a:rPr>
              <a:t>年）より</a:t>
            </a:r>
            <a:r>
              <a:rPr sz="2800" b="1" spc="-35" dirty="0">
                <a:latin typeface="游ゴシック"/>
                <a:cs typeface="游ゴシック"/>
              </a:rPr>
              <a:t>、</a:t>
            </a:r>
            <a:r>
              <a:rPr sz="2800" b="1" spc="-35" dirty="0" err="1">
                <a:latin typeface="游ゴシック"/>
                <a:cs typeface="游ゴシック"/>
              </a:rPr>
              <a:t>北海道における腎臓移植</a:t>
            </a:r>
            <a:r>
              <a:rPr sz="2800" b="1" spc="-30" dirty="0" err="1">
                <a:latin typeface="游ゴシック"/>
                <a:cs typeface="游ゴシック"/>
              </a:rPr>
              <a:t>の</a:t>
            </a:r>
            <a:r>
              <a:rPr sz="2800" b="1" spc="-35" dirty="0" err="1">
                <a:latin typeface="游ゴシック"/>
                <a:cs typeface="游ゴシック"/>
              </a:rPr>
              <a:t>現況</a:t>
            </a:r>
            <a:r>
              <a:rPr sz="2800" b="1" spc="-30" dirty="0" err="1">
                <a:latin typeface="游ゴシック"/>
                <a:cs typeface="游ゴシック"/>
              </a:rPr>
              <a:t>を</a:t>
            </a:r>
            <a:r>
              <a:rPr sz="2800" b="1" spc="-35" dirty="0" err="1">
                <a:latin typeface="游ゴシック"/>
                <a:cs typeface="游ゴシック"/>
              </a:rPr>
              <a:t>、全</a:t>
            </a:r>
            <a:r>
              <a:rPr sz="2800" b="1" spc="-30" dirty="0" err="1">
                <a:latin typeface="游ゴシック"/>
                <a:cs typeface="游ゴシック"/>
              </a:rPr>
              <a:t>国</a:t>
            </a:r>
            <a:r>
              <a:rPr sz="2800" b="1" spc="-35" dirty="0" err="1">
                <a:latin typeface="游ゴシック"/>
                <a:cs typeface="游ゴシック"/>
              </a:rPr>
              <a:t>と比</a:t>
            </a:r>
            <a:r>
              <a:rPr sz="2800" b="1" spc="-30" dirty="0" err="1">
                <a:latin typeface="游ゴシック"/>
                <a:cs typeface="游ゴシック"/>
              </a:rPr>
              <a:t>較</a:t>
            </a:r>
            <a:r>
              <a:rPr sz="2800" b="1" spc="-35" dirty="0" err="1">
                <a:latin typeface="游ゴシック"/>
                <a:cs typeface="游ゴシック"/>
              </a:rPr>
              <a:t>して</a:t>
            </a:r>
            <a:r>
              <a:rPr sz="2800" b="1" spc="-30" dirty="0" err="1">
                <a:latin typeface="游ゴシック"/>
                <a:cs typeface="游ゴシック"/>
              </a:rPr>
              <a:t>報</a:t>
            </a:r>
            <a:r>
              <a:rPr sz="2800" b="1" spc="-35" dirty="0" err="1">
                <a:latin typeface="游ゴシック"/>
                <a:cs typeface="游ゴシック"/>
              </a:rPr>
              <a:t>告し</a:t>
            </a:r>
            <a:r>
              <a:rPr sz="2800" b="1" spc="-30" dirty="0" err="1">
                <a:latin typeface="游ゴシック"/>
                <a:cs typeface="游ゴシック"/>
              </a:rPr>
              <a:t>て</a:t>
            </a:r>
            <a:r>
              <a:rPr sz="2800" b="1" spc="-35" dirty="0" err="1">
                <a:latin typeface="游ゴシック"/>
                <a:cs typeface="游ゴシック"/>
              </a:rPr>
              <a:t>き</a:t>
            </a:r>
            <a:r>
              <a:rPr sz="2800" b="1" spc="-50" dirty="0" err="1">
                <a:latin typeface="游ゴシック"/>
                <a:cs typeface="游ゴシック"/>
              </a:rPr>
              <a:t>た</a:t>
            </a:r>
            <a:r>
              <a:rPr lang="ja-JP" altLang="en-US" sz="2800" b="1" spc="-50" dirty="0">
                <a:latin typeface="游ゴシック"/>
                <a:cs typeface="游ゴシック"/>
              </a:rPr>
              <a:t>が、</a:t>
            </a:r>
            <a:r>
              <a:rPr lang="ja-JP" altLang="en-US" sz="2800" b="1" spc="-40" dirty="0">
                <a:latin typeface="游ゴシック"/>
                <a:cs typeface="游ゴシック"/>
              </a:rPr>
              <a:t>コロナウイルスパンデミックなどのため中断したたため、</a:t>
            </a:r>
            <a:r>
              <a:rPr sz="2800" b="1" spc="-40" dirty="0" err="1">
                <a:latin typeface="游ゴシック"/>
                <a:cs typeface="游ゴシック"/>
              </a:rPr>
              <a:t>今回</a:t>
            </a:r>
            <a:r>
              <a:rPr lang="ja-JP" altLang="en-US" sz="2800" b="1" spc="-40" dirty="0">
                <a:latin typeface="游ゴシック"/>
                <a:cs typeface="游ゴシック"/>
              </a:rPr>
              <a:t>は</a:t>
            </a:r>
            <a:r>
              <a:rPr sz="2800" b="1" spc="-35" dirty="0">
                <a:latin typeface="游ゴシック"/>
                <a:cs typeface="游ゴシック"/>
              </a:rPr>
              <a:t>、</a:t>
            </a:r>
            <a:r>
              <a:rPr sz="2800" b="1" spc="-25" dirty="0">
                <a:latin typeface="游ゴシック"/>
                <a:cs typeface="游ゴシック"/>
              </a:rPr>
              <a:t>202</a:t>
            </a:r>
            <a:r>
              <a:rPr lang="en-US" altLang="ja-JP" sz="2800" b="1" spc="-25" dirty="0">
                <a:latin typeface="游ゴシック"/>
                <a:cs typeface="游ゴシック"/>
              </a:rPr>
              <a:t>2</a:t>
            </a:r>
            <a:r>
              <a:rPr sz="2800" b="1" spc="-40" dirty="0">
                <a:latin typeface="游ゴシック"/>
                <a:cs typeface="游ゴシック"/>
              </a:rPr>
              <a:t>年</a:t>
            </a:r>
            <a:r>
              <a:rPr lang="ja-JP" altLang="en-US" sz="2800" b="1" spc="-40" dirty="0">
                <a:latin typeface="游ゴシック"/>
                <a:cs typeface="游ゴシック"/>
              </a:rPr>
              <a:t>・</a:t>
            </a:r>
            <a:r>
              <a:rPr lang="en-US" altLang="ja-JP" sz="2800" b="1" spc="-40" dirty="0">
                <a:latin typeface="游ゴシック"/>
                <a:cs typeface="游ゴシック"/>
              </a:rPr>
              <a:t>2023</a:t>
            </a:r>
            <a:r>
              <a:rPr lang="ja-JP" altLang="en-US" sz="2800" b="1" spc="-40" dirty="0">
                <a:latin typeface="游ゴシック"/>
                <a:cs typeface="游ゴシック"/>
              </a:rPr>
              <a:t>年分を</a:t>
            </a:r>
            <a:r>
              <a:rPr sz="2800" b="1" spc="-40" dirty="0">
                <a:latin typeface="游ゴシック"/>
                <a:cs typeface="游ゴシック"/>
              </a:rPr>
              <a:t>日本移植学会・日本臓器移植ネ</a:t>
            </a:r>
            <a:r>
              <a:rPr sz="2800" b="1" spc="-30" dirty="0">
                <a:latin typeface="游ゴシック"/>
                <a:cs typeface="游ゴシック"/>
              </a:rPr>
              <a:t>ッ</a:t>
            </a:r>
            <a:r>
              <a:rPr sz="2800" b="1" spc="-40" dirty="0">
                <a:latin typeface="游ゴシック"/>
                <a:cs typeface="游ゴシック"/>
              </a:rPr>
              <a:t>トワ</a:t>
            </a:r>
            <a:r>
              <a:rPr sz="2800" b="1" spc="-30" dirty="0">
                <a:latin typeface="游ゴシック"/>
                <a:cs typeface="游ゴシック"/>
              </a:rPr>
              <a:t>ー</a:t>
            </a:r>
            <a:r>
              <a:rPr sz="2800" b="1" spc="-40" dirty="0">
                <a:latin typeface="游ゴシック"/>
                <a:cs typeface="游ゴシック"/>
              </a:rPr>
              <a:t>クのデー</a:t>
            </a:r>
            <a:r>
              <a:rPr sz="2800" b="1" spc="-35" dirty="0">
                <a:latin typeface="游ゴシック"/>
                <a:cs typeface="游ゴシック"/>
              </a:rPr>
              <a:t>タをもとに</a:t>
            </a:r>
            <a:r>
              <a:rPr sz="2800" b="1" spc="-20" dirty="0">
                <a:latin typeface="游ゴシック"/>
                <a:cs typeface="游ゴシック"/>
              </a:rPr>
              <a:t>10</a:t>
            </a:r>
            <a:r>
              <a:rPr sz="2800" b="1" spc="-35" dirty="0">
                <a:latin typeface="游ゴシック"/>
                <a:cs typeface="游ゴシック"/>
              </a:rPr>
              <a:t>年間の推移</a:t>
            </a:r>
            <a:r>
              <a:rPr lang="ja-JP" altLang="en-US" sz="2800" b="1" spc="-35" dirty="0">
                <a:latin typeface="游ゴシック"/>
                <a:cs typeface="游ゴシック"/>
              </a:rPr>
              <a:t>について</a:t>
            </a:r>
            <a:r>
              <a:rPr sz="2800" b="1" spc="-35" dirty="0" err="1">
                <a:latin typeface="游ゴシック"/>
                <a:cs typeface="游ゴシック"/>
              </a:rPr>
              <a:t>報告する</a:t>
            </a:r>
            <a:r>
              <a:rPr lang="ja-JP" altLang="en-US" sz="2800" b="1" spc="-35" dirty="0">
                <a:latin typeface="游ゴシック"/>
                <a:cs typeface="游ゴシック"/>
              </a:rPr>
              <a:t>。</a:t>
            </a:r>
            <a:r>
              <a:rPr sz="2800" b="1" spc="-35" dirty="0">
                <a:latin typeface="游ゴシック"/>
                <a:cs typeface="游ゴシック"/>
              </a:rPr>
              <a:t>（一部</a:t>
            </a:r>
            <a:r>
              <a:rPr sz="2800" b="1" spc="-30" dirty="0">
                <a:latin typeface="游ゴシック"/>
                <a:cs typeface="游ゴシック"/>
              </a:rPr>
              <a:t>は</a:t>
            </a:r>
            <a:r>
              <a:rPr sz="2800" b="1" spc="-20" dirty="0">
                <a:latin typeface="游ゴシック"/>
                <a:cs typeface="游ゴシック"/>
              </a:rPr>
              <a:t>1983</a:t>
            </a:r>
            <a:r>
              <a:rPr sz="2800" b="1" spc="-35" dirty="0">
                <a:latin typeface="游ゴシック"/>
                <a:cs typeface="游ゴシック"/>
              </a:rPr>
              <a:t>年からのデータの</a:t>
            </a:r>
            <a:r>
              <a:rPr sz="2800" b="1" spc="-30" dirty="0">
                <a:latin typeface="游ゴシック"/>
                <a:cs typeface="游ゴシック"/>
              </a:rPr>
              <a:t>推</a:t>
            </a:r>
            <a:r>
              <a:rPr sz="2800" b="1" spc="-35" dirty="0">
                <a:latin typeface="游ゴシック"/>
                <a:cs typeface="游ゴシック"/>
              </a:rPr>
              <a:t>移</a:t>
            </a:r>
            <a:r>
              <a:rPr sz="2800" b="1" spc="-50" dirty="0">
                <a:latin typeface="游ゴシック"/>
                <a:cs typeface="游ゴシック"/>
              </a:rPr>
              <a:t>も</a:t>
            </a:r>
            <a:r>
              <a:rPr sz="2800" b="1" spc="-35" dirty="0">
                <a:latin typeface="游ゴシック"/>
                <a:cs typeface="游ゴシック"/>
              </a:rPr>
              <a:t>併せ検討した</a:t>
            </a:r>
            <a:r>
              <a:rPr sz="2800" b="1" spc="-50" dirty="0">
                <a:latin typeface="游ゴシック"/>
                <a:cs typeface="游ゴシック"/>
              </a:rPr>
              <a:t>）</a:t>
            </a:r>
            <a:endParaRPr sz="2800" dirty="0">
              <a:latin typeface="游ゴシック"/>
              <a:cs typeface="游ゴシック"/>
            </a:endParaRPr>
          </a:p>
          <a:p>
            <a:pPr indent="-457200">
              <a:lnSpc>
                <a:spcPct val="100000"/>
              </a:lnSpc>
              <a:spcBef>
                <a:spcPts val="10"/>
              </a:spcBef>
            </a:pPr>
            <a:endParaRPr sz="1850" dirty="0">
              <a:latin typeface="游ゴシック"/>
              <a:cs typeface="游ゴシック"/>
            </a:endParaRPr>
          </a:p>
          <a:p>
            <a:pPr marL="12700" marR="5080" indent="-457200">
              <a:lnSpc>
                <a:spcPct val="90000"/>
              </a:lnSpc>
            </a:pPr>
            <a:r>
              <a:rPr sz="2800" b="1" spc="-35" dirty="0">
                <a:latin typeface="游ゴシック"/>
                <a:cs typeface="游ゴシック"/>
              </a:rPr>
              <a:t>・</a:t>
            </a:r>
            <a:r>
              <a:rPr sz="2800" b="1" spc="-20" dirty="0">
                <a:latin typeface="游ゴシック"/>
                <a:cs typeface="游ゴシック"/>
              </a:rPr>
              <a:t>202</a:t>
            </a:r>
            <a:r>
              <a:rPr lang="en-US" altLang="ja-JP" sz="2800" b="1" spc="-20" dirty="0">
                <a:latin typeface="游ゴシック"/>
                <a:cs typeface="游ゴシック"/>
              </a:rPr>
              <a:t>2</a:t>
            </a:r>
            <a:r>
              <a:rPr lang="ja-JP" altLang="en-US" sz="2800" b="1" spc="-20" dirty="0">
                <a:latin typeface="游ゴシック"/>
                <a:cs typeface="游ゴシック"/>
              </a:rPr>
              <a:t>／</a:t>
            </a:r>
            <a:r>
              <a:rPr lang="en-US" altLang="ja-JP" sz="2800" b="1" spc="-20" dirty="0">
                <a:latin typeface="游ゴシック"/>
                <a:cs typeface="游ゴシック"/>
              </a:rPr>
              <a:t>2023</a:t>
            </a:r>
            <a:r>
              <a:rPr sz="2800" b="1" spc="-35" dirty="0">
                <a:latin typeface="游ゴシック"/>
                <a:cs typeface="游ゴシック"/>
              </a:rPr>
              <a:t>年</a:t>
            </a:r>
            <a:r>
              <a:rPr lang="ja-JP" altLang="en-US" sz="2800" b="1" spc="-35" dirty="0">
                <a:latin typeface="游ゴシック"/>
                <a:cs typeface="游ゴシック"/>
              </a:rPr>
              <a:t>の</a:t>
            </a:r>
            <a:r>
              <a:rPr sz="2800" b="1" spc="-35" dirty="0" err="1">
                <a:latin typeface="游ゴシック"/>
                <a:cs typeface="游ゴシック"/>
              </a:rPr>
              <a:t>年間腎移植件実施件数は</a:t>
            </a:r>
            <a:r>
              <a:rPr lang="ja-JP" altLang="en-US" sz="2800" b="1" spc="-35" dirty="0">
                <a:latin typeface="游ゴシック"/>
                <a:cs typeface="游ゴシック"/>
              </a:rPr>
              <a:t>それぞれ</a:t>
            </a:r>
            <a:r>
              <a:rPr sz="2800" b="1" spc="-35" dirty="0" err="1">
                <a:latin typeface="游ゴシック"/>
                <a:cs typeface="游ゴシック"/>
              </a:rPr>
              <a:t>全</a:t>
            </a:r>
            <a:r>
              <a:rPr sz="2800" b="1" spc="-65" dirty="0" err="1">
                <a:latin typeface="游ゴシック"/>
                <a:cs typeface="游ゴシック"/>
              </a:rPr>
              <a:t>国</a:t>
            </a:r>
            <a:r>
              <a:rPr lang="ja-JP" altLang="en-US" sz="2800" b="1" spc="-65" dirty="0">
                <a:latin typeface="游ゴシック"/>
                <a:cs typeface="游ゴシック"/>
              </a:rPr>
              <a:t>は</a:t>
            </a:r>
            <a:r>
              <a:rPr lang="en-US" altLang="ja-JP" sz="2800" b="1" spc="-65" dirty="0">
                <a:latin typeface="游ゴシック"/>
                <a:cs typeface="游ゴシック"/>
              </a:rPr>
              <a:t>1.792</a:t>
            </a:r>
            <a:r>
              <a:rPr lang="ja-JP" altLang="en-US" sz="2800" b="1" spc="-65" dirty="0">
                <a:latin typeface="游ゴシック"/>
                <a:cs typeface="游ゴシック"/>
              </a:rPr>
              <a:t>例／</a:t>
            </a:r>
            <a:r>
              <a:rPr lang="en-US" altLang="ja-JP" sz="2800" b="1" spc="-65" dirty="0">
                <a:latin typeface="游ゴシック"/>
                <a:cs typeface="游ゴシック"/>
              </a:rPr>
              <a:t>2.001</a:t>
            </a:r>
            <a:r>
              <a:rPr sz="2800" b="1" spc="-35" dirty="0">
                <a:latin typeface="游ゴシック"/>
                <a:cs typeface="游ゴシック"/>
              </a:rPr>
              <a:t>例、北海道は</a:t>
            </a:r>
            <a:r>
              <a:rPr lang="en-US" altLang="ja-JP" sz="2800" b="1" spc="-35" dirty="0">
                <a:latin typeface="游ゴシック"/>
                <a:cs typeface="游ゴシック"/>
              </a:rPr>
              <a:t>95</a:t>
            </a:r>
            <a:r>
              <a:rPr lang="ja-JP" altLang="en-US" sz="2800" b="1" spc="-35" dirty="0">
                <a:latin typeface="游ゴシック"/>
                <a:cs typeface="游ゴシック"/>
              </a:rPr>
              <a:t>例／</a:t>
            </a:r>
            <a:r>
              <a:rPr lang="en-US" altLang="ja-JP" sz="2800" b="1" spc="-35" dirty="0">
                <a:latin typeface="游ゴシック"/>
                <a:cs typeface="游ゴシック"/>
              </a:rPr>
              <a:t>98</a:t>
            </a:r>
            <a:r>
              <a:rPr sz="2800" b="1" spc="-35" dirty="0">
                <a:latin typeface="游ゴシック"/>
                <a:cs typeface="游ゴシック"/>
              </a:rPr>
              <a:t>例で、コロナウイ</a:t>
            </a:r>
            <a:r>
              <a:rPr sz="2800" b="1" spc="-30" dirty="0">
                <a:latin typeface="游ゴシック"/>
                <a:cs typeface="游ゴシック"/>
              </a:rPr>
              <a:t>ル</a:t>
            </a:r>
            <a:r>
              <a:rPr sz="2800" b="1" spc="-35" dirty="0">
                <a:latin typeface="游ゴシック"/>
                <a:cs typeface="游ゴシック"/>
              </a:rPr>
              <a:t>ス禍</a:t>
            </a:r>
            <a:r>
              <a:rPr sz="2800" b="1" spc="-30" dirty="0">
                <a:latin typeface="游ゴシック"/>
                <a:cs typeface="游ゴシック"/>
              </a:rPr>
              <a:t>に</a:t>
            </a:r>
            <a:r>
              <a:rPr sz="2800" b="1" spc="-35" dirty="0">
                <a:latin typeface="游ゴシック"/>
                <a:cs typeface="游ゴシック"/>
              </a:rPr>
              <a:t>よる</a:t>
            </a:r>
            <a:r>
              <a:rPr sz="2800" b="1" spc="-30" dirty="0">
                <a:latin typeface="游ゴシック"/>
                <a:cs typeface="游ゴシック"/>
              </a:rPr>
              <a:t>診</a:t>
            </a:r>
            <a:r>
              <a:rPr sz="2800" b="1" spc="-35" dirty="0">
                <a:latin typeface="游ゴシック"/>
                <a:cs typeface="游ゴシック"/>
              </a:rPr>
              <a:t>療制</a:t>
            </a:r>
            <a:r>
              <a:rPr sz="2800" b="1" spc="-30" dirty="0">
                <a:latin typeface="游ゴシック"/>
                <a:cs typeface="游ゴシック"/>
              </a:rPr>
              <a:t>限</a:t>
            </a:r>
            <a:r>
              <a:rPr sz="2800" b="1" spc="-35" dirty="0">
                <a:latin typeface="游ゴシック"/>
                <a:cs typeface="游ゴシック"/>
              </a:rPr>
              <a:t>・手</a:t>
            </a:r>
            <a:r>
              <a:rPr sz="2800" b="1" spc="-30" dirty="0">
                <a:latin typeface="游ゴシック"/>
                <a:cs typeface="游ゴシック"/>
              </a:rPr>
              <a:t>術</a:t>
            </a:r>
            <a:r>
              <a:rPr sz="2800" b="1" spc="-35" dirty="0">
                <a:latin typeface="游ゴシック"/>
                <a:cs typeface="游ゴシック"/>
              </a:rPr>
              <a:t>休止</a:t>
            </a:r>
            <a:r>
              <a:rPr sz="2800" b="1" spc="-30" dirty="0">
                <a:latin typeface="游ゴシック"/>
                <a:cs typeface="游ゴシック"/>
              </a:rPr>
              <a:t>の</a:t>
            </a:r>
            <a:r>
              <a:rPr sz="2800" b="1" spc="-35" dirty="0">
                <a:latin typeface="游ゴシック"/>
                <a:cs typeface="游ゴシック"/>
              </a:rPr>
              <a:t>影</a:t>
            </a:r>
            <a:r>
              <a:rPr sz="2800" b="1" spc="-50" dirty="0">
                <a:latin typeface="游ゴシック"/>
                <a:cs typeface="游ゴシック"/>
              </a:rPr>
              <a:t>響</a:t>
            </a:r>
            <a:r>
              <a:rPr sz="2800" b="1" spc="-35" dirty="0">
                <a:latin typeface="游ゴシック"/>
                <a:cs typeface="游ゴシック"/>
              </a:rPr>
              <a:t>など</a:t>
            </a:r>
            <a:r>
              <a:rPr lang="ja-JP" altLang="en-US" sz="2800" b="1" spc="-35" dirty="0">
                <a:latin typeface="游ゴシック"/>
                <a:cs typeface="游ゴシック"/>
              </a:rPr>
              <a:t>もあった</a:t>
            </a:r>
            <a:r>
              <a:rPr sz="2800" b="1" spc="-35" dirty="0" err="1">
                <a:latin typeface="游ゴシック"/>
                <a:cs typeface="游ゴシック"/>
              </a:rPr>
              <a:t>と考えらる</a:t>
            </a:r>
            <a:r>
              <a:rPr sz="2800" b="1" spc="-35" dirty="0">
                <a:latin typeface="游ゴシック"/>
                <a:cs typeface="游ゴシック"/>
              </a:rPr>
              <a:t>。</a:t>
            </a:r>
            <a:endParaRPr lang="en-US" sz="2800" b="1" spc="-35" dirty="0">
              <a:latin typeface="游ゴシック"/>
              <a:cs typeface="游ゴシック"/>
            </a:endParaRPr>
          </a:p>
          <a:p>
            <a:pPr marL="12700" marR="5080" indent="-457200">
              <a:lnSpc>
                <a:spcPct val="90000"/>
              </a:lnSpc>
            </a:pPr>
            <a:r>
              <a:rPr lang="ja-JP" altLang="en-US" sz="2800" b="1" spc="-35" dirty="0">
                <a:latin typeface="游ゴシック"/>
                <a:cs typeface="游ゴシック"/>
              </a:rPr>
              <a:t>　</a:t>
            </a:r>
            <a:endParaRPr lang="en-US" altLang="ja-JP" sz="2800" b="1" spc="-35" dirty="0">
              <a:latin typeface="游ゴシック"/>
              <a:cs typeface="游ゴシック"/>
            </a:endParaRPr>
          </a:p>
          <a:p>
            <a:pPr marL="12700" marR="5080" indent="-457200">
              <a:lnSpc>
                <a:spcPct val="90000"/>
              </a:lnSpc>
            </a:pPr>
            <a:r>
              <a:rPr lang="ja-JP" altLang="en-US" sz="2800" b="1" spc="-35" dirty="0">
                <a:latin typeface="游ゴシック"/>
                <a:cs typeface="游ゴシック"/>
              </a:rPr>
              <a:t>・</a:t>
            </a:r>
            <a:r>
              <a:rPr sz="2800" b="1" spc="-35" dirty="0" err="1">
                <a:latin typeface="游ゴシック"/>
                <a:cs typeface="游ゴシック"/>
              </a:rPr>
              <a:t>尚、</a:t>
            </a:r>
            <a:r>
              <a:rPr sz="2800" b="1" spc="-35" dirty="0" err="1">
                <a:uFill>
                  <a:solidFill>
                    <a:srgbClr val="000000"/>
                  </a:solidFill>
                </a:uFill>
                <a:latin typeface="游ゴシック"/>
                <a:cs typeface="游ゴシック"/>
              </a:rPr>
              <a:t>献腎</a:t>
            </a:r>
            <a:r>
              <a:rPr sz="2800" b="1" spc="-30" dirty="0" err="1">
                <a:uFill>
                  <a:solidFill>
                    <a:srgbClr val="000000"/>
                  </a:solidFill>
                </a:uFill>
                <a:latin typeface="游ゴシック"/>
                <a:cs typeface="游ゴシック"/>
              </a:rPr>
              <a:t>移</a:t>
            </a:r>
            <a:r>
              <a:rPr sz="2800" b="1" spc="-35" dirty="0" err="1">
                <a:uFill>
                  <a:solidFill>
                    <a:srgbClr val="000000"/>
                  </a:solidFill>
                </a:uFill>
                <a:latin typeface="游ゴシック"/>
                <a:cs typeface="游ゴシック"/>
              </a:rPr>
              <a:t>植デ</a:t>
            </a:r>
            <a:r>
              <a:rPr sz="2800" b="1" spc="-25" dirty="0" err="1">
                <a:uFill>
                  <a:solidFill>
                    <a:srgbClr val="000000"/>
                  </a:solidFill>
                </a:uFill>
                <a:latin typeface="游ゴシック"/>
                <a:cs typeface="游ゴシック"/>
              </a:rPr>
              <a:t>ー</a:t>
            </a:r>
            <a:r>
              <a:rPr sz="2800" b="1" spc="-35" dirty="0" err="1">
                <a:uFill>
                  <a:solidFill>
                    <a:srgbClr val="000000"/>
                  </a:solidFill>
                </a:uFill>
                <a:latin typeface="游ゴシック"/>
                <a:cs typeface="游ゴシック"/>
              </a:rPr>
              <a:t>タには</a:t>
            </a:r>
            <a:r>
              <a:rPr sz="2800" b="1" spc="-10" dirty="0" err="1">
                <a:uFill>
                  <a:solidFill>
                    <a:srgbClr val="000000"/>
                  </a:solidFill>
                </a:uFill>
                <a:latin typeface="游ゴシック"/>
                <a:cs typeface="游ゴシック"/>
              </a:rPr>
              <a:t>､</a:t>
            </a:r>
            <a:r>
              <a:rPr sz="2800" b="1" spc="-30" dirty="0" err="1">
                <a:uFill>
                  <a:solidFill>
                    <a:srgbClr val="000000"/>
                  </a:solidFill>
                </a:uFill>
                <a:latin typeface="游ゴシック"/>
                <a:cs typeface="游ゴシック"/>
              </a:rPr>
              <a:t>他</a:t>
            </a:r>
            <a:r>
              <a:rPr sz="2800" b="1" spc="-35" dirty="0" err="1">
                <a:uFill>
                  <a:solidFill>
                    <a:srgbClr val="000000"/>
                  </a:solidFill>
                </a:uFill>
                <a:latin typeface="游ゴシック"/>
                <a:cs typeface="游ゴシック"/>
              </a:rPr>
              <a:t>臓器</a:t>
            </a:r>
            <a:r>
              <a:rPr sz="2800" b="1" spc="-30" dirty="0" err="1">
                <a:uFill>
                  <a:solidFill>
                    <a:srgbClr val="000000"/>
                  </a:solidFill>
                </a:uFill>
                <a:latin typeface="游ゴシック"/>
                <a:cs typeface="游ゴシック"/>
              </a:rPr>
              <a:t>同</a:t>
            </a:r>
            <a:r>
              <a:rPr sz="2800" b="1" spc="-35" dirty="0" err="1">
                <a:uFill>
                  <a:solidFill>
                    <a:srgbClr val="000000"/>
                  </a:solidFill>
                </a:uFill>
                <a:latin typeface="游ゴシック"/>
                <a:cs typeface="游ゴシック"/>
              </a:rPr>
              <a:t>時移</a:t>
            </a:r>
            <a:r>
              <a:rPr sz="2800" b="1" spc="-30" dirty="0" err="1">
                <a:uFill>
                  <a:solidFill>
                    <a:srgbClr val="000000"/>
                  </a:solidFill>
                </a:uFill>
                <a:latin typeface="游ゴシック"/>
                <a:cs typeface="游ゴシック"/>
              </a:rPr>
              <a:t>植</a:t>
            </a:r>
            <a:r>
              <a:rPr sz="2800" b="1" spc="-35" dirty="0" err="1">
                <a:uFill>
                  <a:solidFill>
                    <a:srgbClr val="000000"/>
                  </a:solidFill>
                </a:uFill>
                <a:latin typeface="游ゴシック"/>
                <a:cs typeface="游ゴシック"/>
              </a:rPr>
              <a:t>（肝</a:t>
            </a:r>
            <a:r>
              <a:rPr sz="2800" b="1" spc="-40" dirty="0" err="1">
                <a:uFill>
                  <a:solidFill>
                    <a:srgbClr val="000000"/>
                  </a:solidFill>
                </a:uFill>
                <a:latin typeface="游ゴシック"/>
                <a:cs typeface="游ゴシック"/>
              </a:rPr>
              <a:t>腎</a:t>
            </a:r>
            <a:r>
              <a:rPr sz="2800" b="1" spc="-40" dirty="0">
                <a:uFill>
                  <a:solidFill>
                    <a:srgbClr val="000000"/>
                  </a:solidFill>
                </a:uFill>
                <a:latin typeface="游ゴシック"/>
                <a:cs typeface="游ゴシック"/>
              </a:rPr>
              <a:t>・</a:t>
            </a:r>
            <a:r>
              <a:rPr lang="ja-JP" altLang="en-US" sz="2800" b="1" spc="-40" dirty="0">
                <a:uFill>
                  <a:solidFill>
                    <a:srgbClr val="000000"/>
                  </a:solidFill>
                </a:uFill>
                <a:latin typeface="游ゴシック"/>
                <a:cs typeface="游ゴシック"/>
              </a:rPr>
              <a:t>膵腎）も統計に含まれるた</a:t>
            </a:r>
            <a:r>
              <a:rPr sz="2800" b="1" spc="-35" dirty="0" err="1">
                <a:uFill>
                  <a:solidFill>
                    <a:srgbClr val="000000"/>
                  </a:solidFill>
                </a:uFill>
                <a:latin typeface="游ゴシック"/>
                <a:cs typeface="游ゴシック"/>
              </a:rPr>
              <a:t>め、数</a:t>
            </a:r>
            <a:r>
              <a:rPr sz="2800" b="1" spc="-30" dirty="0" err="1">
                <a:uFill>
                  <a:solidFill>
                    <a:srgbClr val="000000"/>
                  </a:solidFill>
                </a:uFill>
                <a:latin typeface="游ゴシック"/>
                <a:cs typeface="游ゴシック"/>
              </a:rPr>
              <a:t>字</a:t>
            </a:r>
            <a:r>
              <a:rPr sz="2800" b="1" spc="-35" dirty="0" err="1">
                <a:uFill>
                  <a:solidFill>
                    <a:srgbClr val="000000"/>
                  </a:solidFill>
                </a:uFill>
                <a:latin typeface="游ゴシック"/>
                <a:cs typeface="游ゴシック"/>
              </a:rPr>
              <a:t>が一</a:t>
            </a:r>
            <a:r>
              <a:rPr sz="2800" b="1" spc="-30" dirty="0" err="1">
                <a:uFill>
                  <a:solidFill>
                    <a:srgbClr val="000000"/>
                  </a:solidFill>
                </a:uFill>
                <a:latin typeface="游ゴシック"/>
                <a:cs typeface="游ゴシック"/>
              </a:rPr>
              <a:t>部</a:t>
            </a:r>
            <a:r>
              <a:rPr sz="2800" b="1" spc="-35" dirty="0" err="1">
                <a:uFill>
                  <a:solidFill>
                    <a:srgbClr val="000000"/>
                  </a:solidFill>
                </a:uFill>
                <a:latin typeface="游ゴシック"/>
                <a:cs typeface="游ゴシック"/>
              </a:rPr>
              <a:t>異な</a:t>
            </a:r>
            <a:r>
              <a:rPr sz="2800" b="1" spc="-30" dirty="0" err="1">
                <a:uFill>
                  <a:solidFill>
                    <a:srgbClr val="000000"/>
                  </a:solidFill>
                </a:uFill>
                <a:latin typeface="游ゴシック"/>
                <a:cs typeface="游ゴシック"/>
              </a:rPr>
              <a:t>っ</a:t>
            </a:r>
            <a:r>
              <a:rPr sz="2800" b="1" spc="-35" dirty="0" err="1">
                <a:uFill>
                  <a:solidFill>
                    <a:srgbClr val="000000"/>
                  </a:solidFill>
                </a:uFill>
                <a:latin typeface="游ゴシック"/>
                <a:cs typeface="游ゴシック"/>
              </a:rPr>
              <a:t>てい</a:t>
            </a:r>
            <a:r>
              <a:rPr sz="2800" b="1" spc="-50" dirty="0" err="1">
                <a:uFill>
                  <a:solidFill>
                    <a:srgbClr val="000000"/>
                  </a:solidFill>
                </a:uFill>
                <a:latin typeface="游ゴシック"/>
                <a:cs typeface="游ゴシック"/>
              </a:rPr>
              <a:t>る</a:t>
            </a:r>
            <a:endParaRPr sz="2800" dirty="0">
              <a:latin typeface="游ゴシック"/>
              <a:cs typeface="游ゴシック"/>
            </a:endParaRPr>
          </a:p>
          <a:p>
            <a:pPr marL="12700" marR="184785" indent="-457200">
              <a:lnSpc>
                <a:spcPts val="3020"/>
              </a:lnSpc>
            </a:pPr>
            <a:r>
              <a:rPr lang="ja-JP" altLang="en-US" sz="2800" b="1" spc="-35" dirty="0">
                <a:latin typeface="游ゴシック"/>
                <a:cs typeface="游ゴシック"/>
              </a:rPr>
              <a:t>　又</a:t>
            </a:r>
            <a:r>
              <a:rPr sz="2800" b="1" spc="-35" dirty="0">
                <a:latin typeface="游ゴシック"/>
                <a:cs typeface="游ゴシック"/>
              </a:rPr>
              <a:t>、</a:t>
            </a:r>
            <a:r>
              <a:rPr lang="ja-JP" altLang="en-US" sz="2800" b="1" spc="-35" dirty="0">
                <a:latin typeface="游ゴシック"/>
                <a:cs typeface="游ゴシック"/>
              </a:rPr>
              <a:t>今回は発表時間が短縮されたため詳しいデータの一部は、後日北海</a:t>
            </a:r>
            <a:r>
              <a:rPr lang="ja-JP" altLang="en-US" sz="2800" b="1" spc="-30" dirty="0">
                <a:latin typeface="游ゴシック"/>
                <a:cs typeface="游ゴシック"/>
              </a:rPr>
              <a:t>道</a:t>
            </a:r>
            <a:r>
              <a:rPr lang="ja-JP" altLang="en-US" sz="2800" b="1" spc="-35" dirty="0">
                <a:latin typeface="游ゴシック"/>
                <a:cs typeface="游ゴシック"/>
              </a:rPr>
              <a:t>透析</a:t>
            </a:r>
            <a:r>
              <a:rPr lang="ja-JP" altLang="en-US" sz="2800" b="1" spc="-30" dirty="0">
                <a:latin typeface="游ゴシック"/>
                <a:cs typeface="游ゴシック"/>
              </a:rPr>
              <a:t>療</a:t>
            </a:r>
            <a:r>
              <a:rPr lang="ja-JP" altLang="en-US" sz="2800" b="1" spc="-35" dirty="0">
                <a:latin typeface="游ゴシック"/>
                <a:cs typeface="游ゴシック"/>
              </a:rPr>
              <a:t>法学</a:t>
            </a:r>
            <a:r>
              <a:rPr lang="ja-JP" altLang="en-US" sz="2800" b="1" spc="-30" dirty="0">
                <a:latin typeface="游ゴシック"/>
                <a:cs typeface="游ゴシック"/>
              </a:rPr>
              <a:t>会</a:t>
            </a:r>
            <a:r>
              <a:rPr lang="ja-JP" altLang="en-US" sz="2800" b="1" spc="-35" dirty="0">
                <a:latin typeface="游ゴシック"/>
                <a:cs typeface="游ゴシック"/>
              </a:rPr>
              <a:t>ホー</a:t>
            </a:r>
            <a:r>
              <a:rPr lang="ja-JP" altLang="en-US" sz="2800" b="1" spc="-30" dirty="0">
                <a:latin typeface="游ゴシック"/>
                <a:cs typeface="游ゴシック"/>
              </a:rPr>
              <a:t>ム</a:t>
            </a:r>
            <a:r>
              <a:rPr lang="ja-JP" altLang="en-US" sz="2800" b="1" spc="-35" dirty="0">
                <a:latin typeface="游ゴシック"/>
                <a:cs typeface="游ゴシック"/>
              </a:rPr>
              <a:t>ペー</a:t>
            </a:r>
            <a:r>
              <a:rPr lang="ja-JP" altLang="en-US" sz="2800" b="1" spc="-30" dirty="0">
                <a:latin typeface="游ゴシック"/>
                <a:cs typeface="游ゴシック"/>
              </a:rPr>
              <a:t>ジ</a:t>
            </a:r>
            <a:r>
              <a:rPr lang="ja-JP" altLang="en-US" sz="2800" b="1" spc="-35" dirty="0">
                <a:latin typeface="游ゴシック"/>
                <a:cs typeface="游ゴシック"/>
              </a:rPr>
              <a:t>に掲</a:t>
            </a:r>
            <a:r>
              <a:rPr lang="ja-JP" altLang="en-US" sz="2800" b="1" spc="-50" dirty="0">
                <a:latin typeface="游ゴシック"/>
                <a:cs typeface="游ゴシック"/>
              </a:rPr>
              <a:t>載予定である</a:t>
            </a:r>
            <a:endParaRPr sz="2800" dirty="0">
              <a:latin typeface="游ゴシック"/>
              <a:cs typeface="游ゴシック"/>
            </a:endParaRPr>
          </a:p>
        </p:txBody>
      </p:sp>
      <p:sp>
        <p:nvSpPr>
          <p:cNvPr id="16" name="タイトル 1">
            <a:extLst>
              <a:ext uri="{FF2B5EF4-FFF2-40B4-BE49-F238E27FC236}">
                <a16:creationId xmlns:a16="http://schemas.microsoft.com/office/drawing/2014/main" id="{0F7CE755-E0F7-96A4-F524-38C8BEF64666}"/>
              </a:ext>
            </a:extLst>
          </p:cNvPr>
          <p:cNvSpPr txBox="1">
            <a:spLocks/>
          </p:cNvSpPr>
          <p:nvPr/>
        </p:nvSpPr>
        <p:spPr>
          <a:xfrm>
            <a:off x="-634" y="58420"/>
            <a:ext cx="12191999" cy="766445"/>
          </a:xfrm>
          <a:prstGeom prst="rect">
            <a:avLst/>
          </a:prstGeom>
        </p:spPr>
        <p:txBody>
          <a:bodyPr wrap="square" lIns="0" tIns="0" rIns="0" bIns="0">
            <a:normAutofit/>
          </a:bodyPr>
          <a:lstStyle>
            <a:lvl1pPr>
              <a:defRPr sz="3200" b="0" i="0">
                <a:solidFill>
                  <a:schemeClr val="tx1"/>
                </a:solidFill>
                <a:latin typeface="游ゴシック Light"/>
                <a:ea typeface="+mj-ea"/>
                <a:cs typeface="游ゴシック Light"/>
              </a:defRPr>
            </a:lvl1pPr>
          </a:lstStyle>
          <a:p>
            <a:pPr algn="ctr"/>
            <a:r>
              <a:rPr kumimoji="1" lang="ja-JP" altLang="en-US" sz="4200" b="1">
                <a:effectLst>
                  <a:outerShdw blurRad="38100" dist="19050" dir="2700000" algn="tl" rotWithShape="0">
                    <a:schemeClr val="dk1">
                      <a:alpha val="40000"/>
                    </a:schemeClr>
                  </a:outerShdw>
                </a:effectLst>
                <a:latin typeface="游ゴシック Medium" panose="020B0500000000000000" charset="-128"/>
                <a:ea typeface="游ゴシック Medium" panose="020B0500000000000000" charset="-128"/>
              </a:rPr>
              <a:t>はじめに</a:t>
            </a:r>
            <a:endParaRPr kumimoji="1" lang="ja-JP" altLang="en-US" sz="4200" b="1" dirty="0">
              <a:effectLst>
                <a:outerShdw blurRad="38100" dist="19050" dir="2700000" algn="tl" rotWithShape="0">
                  <a:schemeClr val="dk1">
                    <a:alpha val="40000"/>
                  </a:schemeClr>
                </a:outerShdw>
              </a:effectLst>
              <a:latin typeface="游ゴシック Medium" panose="020B0500000000000000" charset="-128"/>
              <a:ea typeface="游ゴシック Medium" panose="020B050000000000000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C3997224-0705-B63D-EFB1-F1A4CB6F6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915" y="819178"/>
            <a:ext cx="7619048" cy="5714286"/>
          </a:xfrm>
          <a:prstGeom prst="rect">
            <a:avLst/>
          </a:prstGeom>
        </p:spPr>
      </p:pic>
      <p:sp>
        <p:nvSpPr>
          <p:cNvPr id="4" name="タイトル 3"/>
          <p:cNvSpPr>
            <a:spLocks noGrp="1"/>
          </p:cNvSpPr>
          <p:nvPr>
            <p:ph type="title"/>
          </p:nvPr>
        </p:nvSpPr>
        <p:spPr>
          <a:xfrm>
            <a:off x="1993831" y="0"/>
            <a:ext cx="8229600" cy="1143000"/>
          </a:xfrm>
        </p:spPr>
        <p:txBody>
          <a:bodyPr/>
          <a:lstStyle/>
          <a:p>
            <a:r>
              <a:rPr lang="ja-JP" altLang="en-US" dirty="0"/>
              <a:t>全国</a:t>
            </a:r>
            <a:r>
              <a:rPr kumimoji="1" lang="en-US" altLang="ja-JP" dirty="0"/>
              <a:t>: </a:t>
            </a:r>
            <a:r>
              <a:rPr kumimoji="1" lang="ja-JP" altLang="en-US" dirty="0"/>
              <a:t>年代別生存率（献腎）</a:t>
            </a:r>
          </a:p>
        </p:txBody>
      </p:sp>
      <p:sp>
        <p:nvSpPr>
          <p:cNvPr id="7" name="テキスト ボックス 6"/>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p&lt;0.0001</a:t>
            </a:r>
            <a:endParaRPr lang="ja-JP" altLang="en-US" dirty="0"/>
          </a:p>
        </p:txBody>
      </p:sp>
      <p:graphicFrame>
        <p:nvGraphicFramePr>
          <p:cNvPr id="9" name="表 8">
            <a:extLst>
              <a:ext uri="{FF2B5EF4-FFF2-40B4-BE49-F238E27FC236}">
                <a16:creationId xmlns:a16="http://schemas.microsoft.com/office/drawing/2014/main" id="{58AD534B-7416-43A0-9DEB-68567882CC88}"/>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2,819</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0.925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0.859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0.789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1,340</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0.960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0.893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0.809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1,762</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0.978</a:t>
                      </a:r>
                    </a:p>
                  </a:txBody>
                  <a:tcPr marL="7620" marR="7620" marT="7620" marB="0" anchor="ctr"/>
                </a:tc>
                <a:tc>
                  <a:txBody>
                    <a:bodyPr/>
                    <a:lstStyle/>
                    <a:p>
                      <a:pPr algn="ctr" fontAlgn="ctr"/>
                      <a:r>
                        <a:rPr lang="en-US" altLang="ja-JP" sz="1600" u="none" strike="noStrike" dirty="0">
                          <a:effectLst/>
                        </a:rPr>
                        <a:t>0.926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0.832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958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5DC5C5FF-8573-D462-5608-C4735EDC5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773" y="988944"/>
            <a:ext cx="7619048" cy="5714286"/>
          </a:xfrm>
          <a:prstGeom prst="rect">
            <a:avLst/>
          </a:prstGeom>
        </p:spPr>
      </p:pic>
      <p:sp>
        <p:nvSpPr>
          <p:cNvPr id="2" name="タイトル 1"/>
          <p:cNvSpPr>
            <a:spLocks noGrp="1"/>
          </p:cNvSpPr>
          <p:nvPr>
            <p:ph type="title"/>
          </p:nvPr>
        </p:nvSpPr>
        <p:spPr>
          <a:xfrm>
            <a:off x="2106789" y="109649"/>
            <a:ext cx="7978422" cy="748888"/>
          </a:xfrm>
        </p:spPr>
        <p:txBody>
          <a:bodyPr>
            <a:normAutofit fontScale="90000"/>
          </a:bodyPr>
          <a:lstStyle/>
          <a:p>
            <a:r>
              <a:rPr kumimoji="1" lang="ja-JP" altLang="en-US" dirty="0"/>
              <a:t>北海道：年代別生着率（全体）</a:t>
            </a:r>
          </a:p>
        </p:txBody>
      </p:sp>
      <p:sp>
        <p:nvSpPr>
          <p:cNvPr id="7" name="テキスト ボックス 6"/>
          <p:cNvSpPr txBox="1"/>
          <p:nvPr/>
        </p:nvSpPr>
        <p:spPr>
          <a:xfrm>
            <a:off x="8963891" y="1642281"/>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p&lt;0.0001</a:t>
            </a:r>
            <a:endParaRPr lang="ja-JP" altLang="en-US" dirty="0"/>
          </a:p>
        </p:txBody>
      </p:sp>
      <p:graphicFrame>
        <p:nvGraphicFramePr>
          <p:cNvPr id="9" name="表 8">
            <a:extLst>
              <a:ext uri="{FF2B5EF4-FFF2-40B4-BE49-F238E27FC236}">
                <a16:creationId xmlns:a16="http://schemas.microsoft.com/office/drawing/2014/main" id="{B03A7617-EBE5-43E3-A488-77488F6DAFAB}"/>
              </a:ext>
            </a:extLst>
          </p:cNvPr>
          <p:cNvGraphicFramePr>
            <a:graphicFrameLocks noGrp="1"/>
          </p:cNvGraphicFramePr>
          <p:nvPr/>
        </p:nvGraphicFramePr>
        <p:xfrm>
          <a:off x="3321627" y="3575314"/>
          <a:ext cx="6324600" cy="1663482"/>
        </p:xfrm>
        <a:graphic>
          <a:graphicData uri="http://schemas.openxmlformats.org/drawingml/2006/table">
            <a:tbl>
              <a:tblPr firstRow="1" bandRow="1">
                <a:tableStyleId>{073A0DAA-6AF3-43AB-8588-CEC1D06C72B9}</a:tableStyleId>
              </a:tblPr>
              <a:tblGrid>
                <a:gridCol w="1331976">
                  <a:extLst>
                    <a:ext uri="{9D8B030D-6E8A-4147-A177-3AD203B41FA5}">
                      <a16:colId xmlns:a16="http://schemas.microsoft.com/office/drawing/2014/main" val="20000"/>
                    </a:ext>
                  </a:extLst>
                </a:gridCol>
                <a:gridCol w="1248156">
                  <a:extLst>
                    <a:ext uri="{9D8B030D-6E8A-4147-A177-3AD203B41FA5}">
                      <a16:colId xmlns:a16="http://schemas.microsoft.com/office/drawing/2014/main" val="20001"/>
                    </a:ext>
                  </a:extLst>
                </a:gridCol>
                <a:gridCol w="1248156">
                  <a:extLst>
                    <a:ext uri="{9D8B030D-6E8A-4147-A177-3AD203B41FA5}">
                      <a16:colId xmlns:a16="http://schemas.microsoft.com/office/drawing/2014/main" val="20002"/>
                    </a:ext>
                  </a:extLst>
                </a:gridCol>
                <a:gridCol w="1248156">
                  <a:extLst>
                    <a:ext uri="{9D8B030D-6E8A-4147-A177-3AD203B41FA5}">
                      <a16:colId xmlns:a16="http://schemas.microsoft.com/office/drawing/2014/main" val="20003"/>
                    </a:ext>
                  </a:extLst>
                </a:gridCol>
                <a:gridCol w="1248156">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238</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0.908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0.803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0.672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472</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0.945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0.872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921</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0.990</a:t>
                      </a:r>
                    </a:p>
                  </a:txBody>
                  <a:tcPr marL="7620" marR="7620" marT="7620" marB="0" anchor="ctr"/>
                </a:tc>
                <a:tc>
                  <a:txBody>
                    <a:bodyPr/>
                    <a:lstStyle/>
                    <a:p>
                      <a:pPr algn="ctr" fontAlgn="ctr"/>
                      <a:r>
                        <a:rPr lang="en-US" altLang="ja-JP" sz="1600" u="none" strike="noStrike" dirty="0">
                          <a:effectLst/>
                        </a:rPr>
                        <a:t>0.938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0.855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6242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E1D24388-9C26-2005-29DB-6890EBDA4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500" y="836712"/>
            <a:ext cx="7619048" cy="5714286"/>
          </a:xfrm>
          <a:prstGeom prst="rect">
            <a:avLst/>
          </a:prstGeom>
        </p:spPr>
      </p:pic>
      <p:sp>
        <p:nvSpPr>
          <p:cNvPr id="2" name="タイトル 1"/>
          <p:cNvSpPr>
            <a:spLocks noGrp="1"/>
          </p:cNvSpPr>
          <p:nvPr>
            <p:ph type="title"/>
          </p:nvPr>
        </p:nvSpPr>
        <p:spPr>
          <a:xfrm>
            <a:off x="1613932" y="66527"/>
            <a:ext cx="8964136" cy="761999"/>
          </a:xfrm>
        </p:spPr>
        <p:txBody>
          <a:bodyPr/>
          <a:lstStyle/>
          <a:p>
            <a:r>
              <a:rPr kumimoji="1" lang="ja-JP" altLang="en-US" dirty="0"/>
              <a:t>北海道：年代別生着率（生体腎）</a:t>
            </a:r>
          </a:p>
        </p:txBody>
      </p:sp>
      <p:sp>
        <p:nvSpPr>
          <p:cNvPr id="7" name="テキスト ボックス 6"/>
          <p:cNvSpPr txBox="1"/>
          <p:nvPr/>
        </p:nvSpPr>
        <p:spPr>
          <a:xfrm>
            <a:off x="9055331" y="1553257"/>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P=0.003</a:t>
            </a:r>
            <a:endParaRPr lang="ja-JP" altLang="en-US" dirty="0"/>
          </a:p>
        </p:txBody>
      </p:sp>
      <p:graphicFrame>
        <p:nvGraphicFramePr>
          <p:cNvPr id="9" name="表 8">
            <a:extLst>
              <a:ext uri="{FF2B5EF4-FFF2-40B4-BE49-F238E27FC236}">
                <a16:creationId xmlns:a16="http://schemas.microsoft.com/office/drawing/2014/main" id="{9E9845CF-295F-4D51-966A-27D49252036E}"/>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206</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0.947</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0.840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0.714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405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0.885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847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0.991</a:t>
                      </a:r>
                    </a:p>
                  </a:txBody>
                  <a:tcPr marL="7620" marR="7620" marT="7620" marB="0" anchor="ctr"/>
                </a:tc>
                <a:tc>
                  <a:txBody>
                    <a:bodyPr/>
                    <a:lstStyle/>
                    <a:p>
                      <a:pPr algn="ctr" fontAlgn="ctr"/>
                      <a:r>
                        <a:rPr lang="en-US" altLang="ja-JP" sz="1600" u="none" strike="noStrike" dirty="0">
                          <a:effectLst/>
                        </a:rPr>
                        <a:t>0.938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0.863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807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 箱ひげ図&#10;&#10;自動的に生成された説明">
            <a:extLst>
              <a:ext uri="{FF2B5EF4-FFF2-40B4-BE49-F238E27FC236}">
                <a16:creationId xmlns:a16="http://schemas.microsoft.com/office/drawing/2014/main" id="{0CC03FEF-F76F-58F1-CFF5-C8F3FD70D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018" y="908720"/>
            <a:ext cx="7619048" cy="5714286"/>
          </a:xfrm>
          <a:prstGeom prst="rect">
            <a:avLst/>
          </a:prstGeom>
        </p:spPr>
      </p:pic>
      <p:sp>
        <p:nvSpPr>
          <p:cNvPr id="2" name="タイトル 1"/>
          <p:cNvSpPr>
            <a:spLocks noGrp="1"/>
          </p:cNvSpPr>
          <p:nvPr>
            <p:ph type="title"/>
          </p:nvPr>
        </p:nvSpPr>
        <p:spPr>
          <a:xfrm>
            <a:off x="2459934" y="-18951"/>
            <a:ext cx="8431586" cy="811432"/>
          </a:xfrm>
        </p:spPr>
        <p:txBody>
          <a:bodyPr/>
          <a:lstStyle/>
          <a:p>
            <a:r>
              <a:rPr kumimoji="1" lang="ja-JP" altLang="en-US" dirty="0"/>
              <a:t>北海道：年代別生着率（献腎）</a:t>
            </a:r>
          </a:p>
        </p:txBody>
      </p:sp>
      <p:sp>
        <p:nvSpPr>
          <p:cNvPr id="7" name="テキスト ボックス 6"/>
          <p:cNvSpPr txBox="1"/>
          <p:nvPr/>
        </p:nvSpPr>
        <p:spPr>
          <a:xfrm>
            <a:off x="8963890" y="2053244"/>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p&lt;0.0001</a:t>
            </a:r>
            <a:endParaRPr lang="ja-JP" altLang="en-US" dirty="0"/>
          </a:p>
        </p:txBody>
      </p:sp>
      <p:graphicFrame>
        <p:nvGraphicFramePr>
          <p:cNvPr id="9" name="表 8">
            <a:extLst>
              <a:ext uri="{FF2B5EF4-FFF2-40B4-BE49-F238E27FC236}">
                <a16:creationId xmlns:a16="http://schemas.microsoft.com/office/drawing/2014/main" id="{78F2EA6E-71BA-4C47-8D95-0C1AD25BF6BC}"/>
              </a:ext>
            </a:extLst>
          </p:cNvPr>
          <p:cNvGraphicFramePr>
            <a:graphicFrameLocks noGrp="1"/>
          </p:cNvGraphicFramePr>
          <p:nvPr/>
        </p:nvGraphicFramePr>
        <p:xfrm>
          <a:off x="3215681" y="3717032"/>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32</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0.656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0.563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0.406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67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0.866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0.789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74</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0.987</a:t>
                      </a: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0.936</a:t>
                      </a: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0.804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2884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3840" y="1"/>
            <a:ext cx="9936480" cy="660400"/>
          </a:xfrm>
        </p:spPr>
        <p:txBody>
          <a:bodyPr>
            <a:normAutofit fontScale="90000"/>
          </a:bodyPr>
          <a:lstStyle/>
          <a:p>
            <a:r>
              <a:rPr lang="ja-JP" altLang="en-US" dirty="0"/>
              <a:t>北海道：移植時期別移植腎機能廃絶理由</a:t>
            </a:r>
            <a:endParaRPr kumimoji="1" lang="ja-JP" altLang="en-US" dirty="0"/>
          </a:p>
        </p:txBody>
      </p:sp>
      <p:graphicFrame>
        <p:nvGraphicFramePr>
          <p:cNvPr id="5" name="表 4"/>
          <p:cNvGraphicFramePr>
            <a:graphicFrameLocks noGrp="1"/>
          </p:cNvGraphicFramePr>
          <p:nvPr/>
        </p:nvGraphicFramePr>
        <p:xfrm>
          <a:off x="1716417" y="660401"/>
          <a:ext cx="8759165" cy="5339595"/>
        </p:xfrm>
        <a:graphic>
          <a:graphicData uri="http://schemas.openxmlformats.org/drawingml/2006/table">
            <a:tbl>
              <a:tblPr firstRow="1" bandRow="1">
                <a:tableStyleId>{68D230F3-CF80-4859-8CE7-A43EE81993B5}</a:tableStyleId>
              </a:tblPr>
              <a:tblGrid>
                <a:gridCol w="2274546">
                  <a:extLst>
                    <a:ext uri="{9D8B030D-6E8A-4147-A177-3AD203B41FA5}">
                      <a16:colId xmlns:a16="http://schemas.microsoft.com/office/drawing/2014/main" val="20000"/>
                    </a:ext>
                  </a:extLst>
                </a:gridCol>
                <a:gridCol w="169926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774319">
                  <a:extLst>
                    <a:ext uri="{9D8B030D-6E8A-4147-A177-3AD203B41FA5}">
                      <a16:colId xmlns:a16="http://schemas.microsoft.com/office/drawing/2014/main" val="20004"/>
                    </a:ext>
                  </a:extLst>
                </a:gridCol>
                <a:gridCol w="1182240">
                  <a:extLst>
                    <a:ext uri="{9D8B030D-6E8A-4147-A177-3AD203B41FA5}">
                      <a16:colId xmlns:a16="http://schemas.microsoft.com/office/drawing/2014/main" val="20005"/>
                    </a:ext>
                  </a:extLst>
                </a:gridCol>
              </a:tblGrid>
              <a:tr h="693111">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ctr" fontAlgn="ctr"/>
                      <a:r>
                        <a:rPr lang="en-US" altLang="ja-JP" sz="1800" b="0" i="0" u="none" strike="noStrike" dirty="0">
                          <a:solidFill>
                            <a:srgbClr val="000000"/>
                          </a:solidFill>
                          <a:effectLst/>
                          <a:latin typeface="+mn-lt"/>
                          <a:ea typeface="游ゴシック" panose="020B0400000000000000" pitchFamily="50" charset="-128"/>
                        </a:rPr>
                        <a:t>1983</a:t>
                      </a:r>
                      <a:r>
                        <a:rPr lang="ja-JP" altLang="en-US" sz="1800" b="0" i="0" u="none" strike="noStrike" dirty="0">
                          <a:solidFill>
                            <a:srgbClr val="000000"/>
                          </a:solidFill>
                          <a:effectLst/>
                          <a:latin typeface="+mn-lt"/>
                          <a:ea typeface="游ゴシック" panose="020B0400000000000000" pitchFamily="50" charset="-128"/>
                        </a:rPr>
                        <a:t>～</a:t>
                      </a:r>
                      <a:r>
                        <a:rPr lang="en-US" altLang="ja-JP" sz="1800" b="0" i="0" u="none" strike="noStrike" dirty="0">
                          <a:solidFill>
                            <a:srgbClr val="000000"/>
                          </a:solidFill>
                          <a:effectLst/>
                          <a:latin typeface="+mn-lt"/>
                          <a:ea typeface="游ゴシック" panose="020B0400000000000000" pitchFamily="50" charset="-128"/>
                        </a:rPr>
                        <a:t>2000</a:t>
                      </a:r>
                      <a:r>
                        <a:rPr lang="ja-JP" altLang="en-US" sz="1800" b="0" i="0" u="none" strike="noStrike" dirty="0">
                          <a:solidFill>
                            <a:srgbClr val="000000"/>
                          </a:solidFill>
                          <a:effectLst/>
                          <a:latin typeface="+mn-lt"/>
                          <a:ea typeface="游ゴシック" panose="020B0400000000000000" pitchFamily="50" charset="-128"/>
                        </a:rPr>
                        <a:t>年</a:t>
                      </a:r>
                    </a:p>
                  </a:txBody>
                  <a:tcPr marL="6350" marR="6350" marT="6350" marB="0" anchor="ctr"/>
                </a:tc>
                <a:tc>
                  <a:txBody>
                    <a:bodyPr/>
                    <a:lstStyle/>
                    <a:p>
                      <a:pPr algn="ctr" fontAlgn="ctr"/>
                      <a:r>
                        <a:rPr lang="en-US" altLang="ja-JP" sz="1800" b="0" i="0" u="none" strike="noStrike" dirty="0">
                          <a:solidFill>
                            <a:srgbClr val="000000"/>
                          </a:solidFill>
                          <a:effectLst/>
                          <a:latin typeface="+mn-lt"/>
                          <a:ea typeface="游ゴシック" panose="020B0400000000000000" pitchFamily="50" charset="-128"/>
                        </a:rPr>
                        <a:t>2001</a:t>
                      </a:r>
                      <a:r>
                        <a:rPr lang="ja-JP" altLang="en-US" sz="1800" b="0" i="0" u="none" strike="noStrike" dirty="0">
                          <a:solidFill>
                            <a:srgbClr val="000000"/>
                          </a:solidFill>
                          <a:effectLst/>
                          <a:latin typeface="+mn-lt"/>
                          <a:ea typeface="游ゴシック" panose="020B0400000000000000" pitchFamily="50" charset="-128"/>
                        </a:rPr>
                        <a:t>～</a:t>
                      </a:r>
                      <a:r>
                        <a:rPr lang="en-US" altLang="ja-JP" sz="1800" b="0" i="0" u="none" strike="noStrike" dirty="0">
                          <a:solidFill>
                            <a:srgbClr val="000000"/>
                          </a:solidFill>
                          <a:effectLst/>
                          <a:latin typeface="+mn-lt"/>
                          <a:ea typeface="游ゴシック" panose="020B0400000000000000" pitchFamily="50" charset="-128"/>
                        </a:rPr>
                        <a:t>2009</a:t>
                      </a:r>
                      <a:r>
                        <a:rPr lang="ja-JP" altLang="en-US" sz="1800" b="0" i="0" u="none" strike="noStrike" dirty="0">
                          <a:solidFill>
                            <a:srgbClr val="000000"/>
                          </a:solidFill>
                          <a:effectLst/>
                          <a:latin typeface="+mn-lt"/>
                          <a:ea typeface="游ゴシック" panose="020B0400000000000000" pitchFamily="50" charset="-128"/>
                        </a:rPr>
                        <a:t>年</a:t>
                      </a:r>
                    </a:p>
                  </a:txBody>
                  <a:tcPr marL="6350" marR="6350" marT="6350" marB="0" anchor="ctr"/>
                </a:tc>
                <a:tc>
                  <a:txBody>
                    <a:bodyPr/>
                    <a:lstStyle/>
                    <a:p>
                      <a:pPr algn="ctr" fontAlgn="ctr"/>
                      <a:r>
                        <a:rPr lang="en-US" altLang="ja-JP" sz="1800" b="0" i="0" u="none" strike="noStrike" dirty="0">
                          <a:solidFill>
                            <a:srgbClr val="000000"/>
                          </a:solidFill>
                          <a:effectLst/>
                          <a:latin typeface="+mn-lt"/>
                          <a:ea typeface="游ゴシック" panose="020B0400000000000000" pitchFamily="50" charset="-128"/>
                        </a:rPr>
                        <a:t>2010</a:t>
                      </a:r>
                      <a:r>
                        <a:rPr lang="ja-JP" altLang="en-US" sz="1800" b="0" i="0" u="none" strike="noStrike" dirty="0">
                          <a:solidFill>
                            <a:srgbClr val="000000"/>
                          </a:solidFill>
                          <a:effectLst/>
                          <a:latin typeface="+mn-lt"/>
                          <a:ea typeface="游ゴシック" panose="020B0400000000000000" pitchFamily="50" charset="-128"/>
                        </a:rPr>
                        <a:t>～</a:t>
                      </a:r>
                      <a:r>
                        <a:rPr lang="en-US" altLang="ja-JP" sz="1800" b="0" i="0" u="none" strike="noStrike" dirty="0">
                          <a:solidFill>
                            <a:srgbClr val="000000"/>
                          </a:solidFill>
                          <a:effectLst/>
                          <a:latin typeface="+mn-lt"/>
                          <a:ea typeface="游ゴシック" panose="020B0400000000000000" pitchFamily="50" charset="-128"/>
                        </a:rPr>
                        <a:t>2022</a:t>
                      </a:r>
                      <a:r>
                        <a:rPr lang="ja-JP" altLang="en-US" sz="1800" b="0" i="0" u="none" strike="noStrike" dirty="0">
                          <a:solidFill>
                            <a:srgbClr val="000000"/>
                          </a:solidFill>
                          <a:effectLst/>
                          <a:latin typeface="+mn-lt"/>
                          <a:ea typeface="游ゴシック" panose="020B0400000000000000" pitchFamily="50" charset="-128"/>
                        </a:rPr>
                        <a:t>年</a:t>
                      </a:r>
                    </a:p>
                  </a:txBody>
                  <a:tcPr marL="6350" marR="6350" marT="6350" marB="0" anchor="ctr"/>
                </a:tc>
                <a:tc>
                  <a:txBody>
                    <a:bodyPr/>
                    <a:lstStyle/>
                    <a:p>
                      <a:pPr algn="ctr" fontAlgn="ctr"/>
                      <a:r>
                        <a:rPr lang="ja-JP" altLang="en-US" sz="1800" b="0" i="0" u="none" strike="noStrike">
                          <a:solidFill>
                            <a:srgbClr val="000000"/>
                          </a:solidFill>
                          <a:effectLst/>
                          <a:latin typeface="+mn-lt"/>
                          <a:ea typeface="游ゴシック" panose="020B0400000000000000" pitchFamily="50" charset="-128"/>
                        </a:rPr>
                        <a:t>合計</a:t>
                      </a:r>
                    </a:p>
                  </a:txBody>
                  <a:tcPr marL="6350" marR="6350" marT="6350" marB="0" anchor="ctr"/>
                </a:tc>
                <a:extLst>
                  <a:ext uri="{0D108BD9-81ED-4DB2-BD59-A6C34878D82A}">
                    <a16:rowId xmlns:a16="http://schemas.microsoft.com/office/drawing/2014/main" val="10000"/>
                  </a:ext>
                </a:extLst>
              </a:tr>
              <a:tr h="443028">
                <a:tc>
                  <a:txBody>
                    <a:bodyPr/>
                    <a:lstStyle/>
                    <a:p>
                      <a:pPr algn="l" fontAlgn="ctr"/>
                      <a:r>
                        <a:rPr lang="ja-JP" altLang="en-US" sz="1600" b="0" i="0" u="none" strike="noStrike" dirty="0">
                          <a:solidFill>
                            <a:srgbClr val="000000"/>
                          </a:solidFill>
                          <a:effectLst/>
                          <a:latin typeface="+mn-ea"/>
                          <a:ea typeface="+mn-ea"/>
                        </a:rPr>
                        <a:t>慢性拒絶反応</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157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51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229</a:t>
                      </a:r>
                    </a:p>
                  </a:txBody>
                  <a:tcPr marL="9525" marR="9525" marT="9525" marB="0" anchor="ctr"/>
                </a:tc>
                <a:extLst>
                  <a:ext uri="{0D108BD9-81ED-4DB2-BD59-A6C34878D82A}">
                    <a16:rowId xmlns:a16="http://schemas.microsoft.com/office/drawing/2014/main" val="3378125048"/>
                  </a:ext>
                </a:extLst>
              </a:tr>
              <a:tr h="362595">
                <a:tc>
                  <a:txBody>
                    <a:bodyPr/>
                    <a:lstStyle/>
                    <a:p>
                      <a:pPr algn="l" fontAlgn="ctr"/>
                      <a:r>
                        <a:rPr lang="ja-JP" altLang="en-US" sz="1600" b="0" i="0" u="none" strike="noStrike" dirty="0">
                          <a:solidFill>
                            <a:srgbClr val="000000"/>
                          </a:solidFill>
                          <a:effectLst/>
                          <a:latin typeface="+mn-ea"/>
                          <a:ea typeface="+mn-ea"/>
                        </a:rPr>
                        <a:t>急性拒絶反応</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16</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26</a:t>
                      </a:r>
                    </a:p>
                  </a:txBody>
                  <a:tcPr marL="9525" marR="9525" marT="9525" marB="0" anchor="ctr"/>
                </a:tc>
                <a:extLst>
                  <a:ext uri="{0D108BD9-81ED-4DB2-BD59-A6C34878D82A}">
                    <a16:rowId xmlns:a16="http://schemas.microsoft.com/office/drawing/2014/main" val="10001"/>
                  </a:ext>
                </a:extLst>
              </a:tr>
              <a:tr h="512076">
                <a:tc>
                  <a:txBody>
                    <a:bodyPr/>
                    <a:lstStyle/>
                    <a:p>
                      <a:pPr algn="l" fontAlgn="ctr"/>
                      <a:r>
                        <a:rPr lang="ja-JP" altLang="en-US" sz="1600" b="0" i="0" u="none" strike="noStrike" dirty="0">
                          <a:solidFill>
                            <a:srgbClr val="000000"/>
                          </a:solidFill>
                          <a:effectLst/>
                          <a:latin typeface="+mn-ea"/>
                          <a:ea typeface="+mn-ea"/>
                        </a:rPr>
                        <a:t>原疾患の再発によるもの</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5</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21</a:t>
                      </a:r>
                    </a:p>
                  </a:txBody>
                  <a:tcPr marL="9525" marR="9525" marT="9525" marB="0" anchor="ctr"/>
                </a:tc>
                <a:extLst>
                  <a:ext uri="{0D108BD9-81ED-4DB2-BD59-A6C34878D82A}">
                    <a16:rowId xmlns:a16="http://schemas.microsoft.com/office/drawing/2014/main" val="10002"/>
                  </a:ext>
                </a:extLst>
              </a:tr>
              <a:tr h="516062">
                <a:tc>
                  <a:txBody>
                    <a:bodyPr/>
                    <a:lstStyle/>
                    <a:p>
                      <a:pPr algn="l" fontAlgn="ctr"/>
                      <a:r>
                        <a:rPr lang="ja-JP" altLang="en-US" sz="1600" b="0" i="0" u="none" strike="noStrike" dirty="0">
                          <a:solidFill>
                            <a:srgbClr val="000000"/>
                          </a:solidFill>
                          <a:effectLst/>
                          <a:latin typeface="+mn-ea"/>
                          <a:ea typeface="+mn-ea"/>
                        </a:rPr>
                        <a:t>患者自身による免疫抑制剤の中止</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extLst>
                  <a:ext uri="{0D108BD9-81ED-4DB2-BD59-A6C34878D82A}">
                    <a16:rowId xmlns:a16="http://schemas.microsoft.com/office/drawing/2014/main" val="10003"/>
                  </a:ext>
                </a:extLst>
              </a:tr>
              <a:tr h="516062">
                <a:tc>
                  <a:txBody>
                    <a:bodyPr/>
                    <a:lstStyle/>
                    <a:p>
                      <a:pPr algn="l" fontAlgn="ctr"/>
                      <a:r>
                        <a:rPr lang="ja-JP" altLang="en-US" sz="1600" b="0" i="0" u="none" strike="noStrike" dirty="0">
                          <a:solidFill>
                            <a:srgbClr val="000000"/>
                          </a:solidFill>
                          <a:effectLst/>
                          <a:latin typeface="+mn-ea"/>
                          <a:ea typeface="+mn-ea"/>
                        </a:rPr>
                        <a:t>拒絶反応に感染症，多臓器不全などが合併</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a:t>
                      </a:r>
                    </a:p>
                  </a:txBody>
                  <a:tcPr marL="9525" marR="9525" marT="9525" marB="0" anchor="ctr"/>
                </a:tc>
                <a:extLst>
                  <a:ext uri="{0D108BD9-81ED-4DB2-BD59-A6C34878D82A}">
                    <a16:rowId xmlns:a16="http://schemas.microsoft.com/office/drawing/2014/main" val="10004"/>
                  </a:ext>
                </a:extLst>
              </a:tr>
              <a:tr h="516062">
                <a:tc>
                  <a:txBody>
                    <a:bodyPr/>
                    <a:lstStyle/>
                    <a:p>
                      <a:pPr algn="l" fontAlgn="ctr"/>
                      <a:r>
                        <a:rPr lang="ja-JP" altLang="en-US" sz="1600" b="0" i="0" u="none" strike="noStrike" dirty="0">
                          <a:solidFill>
                            <a:srgbClr val="000000"/>
                          </a:solidFill>
                          <a:effectLst/>
                          <a:latin typeface="+mn-ea"/>
                          <a:ea typeface="+mn-ea"/>
                        </a:rPr>
                        <a:t>医学的理由による免疫抑制剤の中止</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extLst>
                  <a:ext uri="{0D108BD9-81ED-4DB2-BD59-A6C34878D82A}">
                    <a16:rowId xmlns:a16="http://schemas.microsoft.com/office/drawing/2014/main" val="10005"/>
                  </a:ext>
                </a:extLst>
              </a:tr>
              <a:tr h="378604">
                <a:tc>
                  <a:txBody>
                    <a:bodyPr/>
                    <a:lstStyle/>
                    <a:p>
                      <a:pPr algn="l" fontAlgn="ctr"/>
                      <a:r>
                        <a:rPr lang="en-US" sz="1600" b="0" i="0" u="none" strike="noStrike" dirty="0">
                          <a:solidFill>
                            <a:srgbClr val="000000"/>
                          </a:solidFill>
                          <a:effectLst/>
                          <a:latin typeface="+mn-ea"/>
                          <a:ea typeface="+mn-ea"/>
                        </a:rPr>
                        <a:t>Primary Nonfunction</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a:t>
                      </a:r>
                    </a:p>
                  </a:txBody>
                  <a:tcPr marL="9525" marR="9525" marT="9525" marB="0" anchor="ctr"/>
                </a:tc>
                <a:extLst>
                  <a:ext uri="{0D108BD9-81ED-4DB2-BD59-A6C34878D82A}">
                    <a16:rowId xmlns:a16="http://schemas.microsoft.com/office/drawing/2014/main" val="10006"/>
                  </a:ext>
                </a:extLst>
              </a:tr>
              <a:tr h="362595">
                <a:tc>
                  <a:txBody>
                    <a:bodyPr/>
                    <a:lstStyle/>
                    <a:p>
                      <a:pPr algn="l" fontAlgn="ctr"/>
                      <a:r>
                        <a:rPr lang="ja-JP" altLang="en-US" sz="1600" b="0" i="0" u="none" strike="noStrike" dirty="0">
                          <a:solidFill>
                            <a:srgbClr val="000000"/>
                          </a:solidFill>
                          <a:effectLst/>
                          <a:latin typeface="+mn-ea"/>
                          <a:ea typeface="+mn-ea"/>
                        </a:rPr>
                        <a:t>技術的問題</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extLst>
                  <a:ext uri="{0D108BD9-81ED-4DB2-BD59-A6C34878D82A}">
                    <a16:rowId xmlns:a16="http://schemas.microsoft.com/office/drawing/2014/main" val="10007"/>
                  </a:ext>
                </a:extLst>
              </a:tr>
              <a:tr h="362595">
                <a:tc>
                  <a:txBody>
                    <a:bodyPr/>
                    <a:lstStyle/>
                    <a:p>
                      <a:pPr algn="l" fontAlgn="ctr"/>
                      <a:r>
                        <a:rPr lang="zh-TW"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薬剤性腎障害</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a:t>
                      </a:r>
                    </a:p>
                  </a:txBody>
                  <a:tcPr marL="9525" marR="9525" marT="9525" marB="0" anchor="ctr"/>
                </a:tc>
                <a:extLst>
                  <a:ext uri="{0D108BD9-81ED-4DB2-BD59-A6C34878D82A}">
                    <a16:rowId xmlns:a16="http://schemas.microsoft.com/office/drawing/2014/main" val="10008"/>
                  </a:ext>
                </a:extLst>
              </a:tr>
              <a:tr h="362595">
                <a:tc>
                  <a:txBody>
                    <a:bodyPr/>
                    <a:lstStyle/>
                    <a:p>
                      <a:pPr algn="l" fontAlgn="ctr"/>
                      <a:r>
                        <a:rPr lang="ja-JP" altLang="en-US" sz="1600" b="0" i="0" u="none" strike="noStrike" dirty="0">
                          <a:solidFill>
                            <a:srgbClr val="000000"/>
                          </a:solidFill>
                          <a:effectLst/>
                          <a:latin typeface="+mn-ea"/>
                          <a:ea typeface="+mn-ea"/>
                        </a:rPr>
                        <a:t>その他（死亡を含む）</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20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37</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9</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66</a:t>
                      </a:r>
                    </a:p>
                  </a:txBody>
                  <a:tcPr marL="9525" marR="9525" marT="9525" marB="0" anchor="ctr"/>
                </a:tc>
                <a:extLst>
                  <a:ext uri="{0D108BD9-81ED-4DB2-BD59-A6C34878D82A}">
                    <a16:rowId xmlns:a16="http://schemas.microsoft.com/office/drawing/2014/main" val="10009"/>
                  </a:ext>
                </a:extLst>
              </a:tr>
              <a:tr h="314210">
                <a:tc>
                  <a:txBody>
                    <a:bodyPr/>
                    <a:lstStyle/>
                    <a:p>
                      <a:pPr algn="l" fontAlgn="ctr"/>
                      <a:r>
                        <a:rPr lang="ja-JP" altLang="en-US" sz="1600" b="0" i="0" u="none" strike="noStrike" dirty="0">
                          <a:solidFill>
                            <a:srgbClr val="000000"/>
                          </a:solidFill>
                          <a:effectLst/>
                          <a:latin typeface="+mn-ea"/>
                          <a:ea typeface="+mn-ea"/>
                        </a:rPr>
                        <a:t>不明・未入力</a:t>
                      </a:r>
                    </a:p>
                  </a:txBody>
                  <a:tcPr marL="6350" marR="6350" marT="6350"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56</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40</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38</a:t>
                      </a:r>
                    </a:p>
                  </a:txBody>
                  <a:tcPr marL="9525" marR="9525" marT="9525" marB="0" anchor="ctr"/>
                </a:tc>
                <a:tc>
                  <a:txBody>
                    <a:bodyPr/>
                    <a:lstStyle/>
                    <a:p>
                      <a:pPr algn="ctr" rtl="0" fontAlgn="t"/>
                      <a:r>
                        <a:rPr lang="en-US" altLang="ja-JP" sz="1800" b="0" i="0" u="none" strike="noStrike" dirty="0">
                          <a:solidFill>
                            <a:srgbClr val="000000"/>
                          </a:solidFill>
                          <a:effectLst/>
                          <a:latin typeface="Calibri" panose="020F0502020204030204" pitchFamily="34" charset="0"/>
                          <a:ea typeface="游ゴシック" panose="020B0400000000000000" pitchFamily="50" charset="-128"/>
                        </a:rPr>
                        <a:t>134</a:t>
                      </a:r>
                    </a:p>
                  </a:txBody>
                  <a:tcPr marL="9525" marR="9525" marT="9525" marB="0" anchor="ctr"/>
                </a:tc>
                <a:extLst>
                  <a:ext uri="{0D108BD9-81ED-4DB2-BD59-A6C34878D82A}">
                    <a16:rowId xmlns:a16="http://schemas.microsoft.com/office/drawing/2014/main" val="10010"/>
                  </a:ext>
                </a:extLst>
              </a:tr>
            </a:tbl>
          </a:graphicData>
        </a:graphic>
      </p:graphicFrame>
      <p:sp>
        <p:nvSpPr>
          <p:cNvPr id="6" name="テキスト ボックス 5"/>
          <p:cNvSpPr txBox="1"/>
          <p:nvPr/>
        </p:nvSpPr>
        <p:spPr>
          <a:xfrm>
            <a:off x="2147685" y="6197599"/>
            <a:ext cx="7951355" cy="400110"/>
          </a:xfrm>
          <a:prstGeom prst="rect">
            <a:avLst/>
          </a:prstGeom>
          <a:noFill/>
        </p:spPr>
        <p:txBody>
          <a:bodyPr wrap="square" rtlCol="0">
            <a:spAutoFit/>
          </a:bodyPr>
          <a:lstStyle/>
          <a:p>
            <a:r>
              <a:rPr lang="ja-JP" altLang="en-US" sz="2000" dirty="0"/>
              <a:t>北海道：移植腎機能廃絶理由は、慢性拒絶反応によるものが多い</a:t>
            </a:r>
          </a:p>
        </p:txBody>
      </p:sp>
    </p:spTree>
    <p:extLst>
      <p:ext uri="{BB962C8B-B14F-4D97-AF65-F5344CB8AC3E}">
        <p14:creationId xmlns:p14="http://schemas.microsoft.com/office/powerpoint/2010/main" val="159949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0BB209D7-1842-BEE8-AE8D-8A8A39F08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917" y="804278"/>
            <a:ext cx="7619048" cy="5714286"/>
          </a:xfrm>
          <a:prstGeom prst="rect">
            <a:avLst/>
          </a:prstGeom>
        </p:spPr>
      </p:pic>
      <p:sp>
        <p:nvSpPr>
          <p:cNvPr id="4" name="タイトル 3"/>
          <p:cNvSpPr>
            <a:spLocks noGrp="1"/>
          </p:cNvSpPr>
          <p:nvPr>
            <p:ph type="title"/>
          </p:nvPr>
        </p:nvSpPr>
        <p:spPr>
          <a:xfrm>
            <a:off x="1993831" y="0"/>
            <a:ext cx="8229600" cy="1143000"/>
          </a:xfrm>
        </p:spPr>
        <p:txBody>
          <a:bodyPr/>
          <a:lstStyle/>
          <a:p>
            <a:r>
              <a:rPr lang="ja-JP" altLang="en-US" dirty="0"/>
              <a:t>全国</a:t>
            </a:r>
            <a:r>
              <a:rPr kumimoji="1" lang="en-US" altLang="ja-JP" dirty="0"/>
              <a:t>: </a:t>
            </a:r>
            <a:r>
              <a:rPr kumimoji="1" lang="ja-JP" altLang="en-US" dirty="0"/>
              <a:t>年代別生着率（生体腎）</a:t>
            </a:r>
          </a:p>
        </p:txBody>
      </p:sp>
      <p:sp>
        <p:nvSpPr>
          <p:cNvPr id="9" name="テキスト ボックス 8"/>
          <p:cNvSpPr txBox="1"/>
          <p:nvPr/>
        </p:nvSpPr>
        <p:spPr>
          <a:xfrm>
            <a:off x="8904313" y="2420888"/>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p&lt;0.0001</a:t>
            </a:r>
            <a:endParaRPr lang="ja-JP" altLang="en-US" dirty="0"/>
          </a:p>
        </p:txBody>
      </p:sp>
      <p:graphicFrame>
        <p:nvGraphicFramePr>
          <p:cNvPr id="11" name="表 10">
            <a:extLst>
              <a:ext uri="{FF2B5EF4-FFF2-40B4-BE49-F238E27FC236}">
                <a16:creationId xmlns:a16="http://schemas.microsoft.com/office/drawing/2014/main" id="{0246C050-33B0-4D99-AFB1-96BA03FD2D5B}"/>
              </a:ext>
            </a:extLst>
          </p:cNvPr>
          <p:cNvGraphicFramePr>
            <a:graphicFrameLocks noGrp="1"/>
          </p:cNvGraphicFramePr>
          <p:nvPr/>
        </p:nvGraphicFramePr>
        <p:xfrm>
          <a:off x="3337561" y="3580693"/>
          <a:ext cx="6381405" cy="1767915"/>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u="none" strike="noStrike" dirty="0">
                          <a:effectLst/>
                        </a:rPr>
                        <a:t>1983</a:t>
                      </a:r>
                      <a:r>
                        <a:rPr lang="ja-JP" altLang="en-US" sz="1600" u="none" strike="noStrike" dirty="0">
                          <a:effectLst/>
                        </a:rPr>
                        <a:t>～</a:t>
                      </a:r>
                      <a:r>
                        <a:rPr lang="en-US" altLang="ja-JP" sz="1600" u="none" strike="noStrike" dirty="0">
                          <a:effectLst/>
                        </a:rPr>
                        <a:t>2000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5,604</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0.819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0.690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en-US" altLang="ja-JP" sz="1600" u="none" strike="noStrike" dirty="0">
                          <a:effectLst/>
                        </a:rPr>
                        <a:t>2001</a:t>
                      </a:r>
                      <a:r>
                        <a:rPr lang="ja-JP" altLang="en-US" sz="1600" u="none" strike="noStrike" dirty="0">
                          <a:effectLst/>
                        </a:rPr>
                        <a:t>～</a:t>
                      </a:r>
                      <a:r>
                        <a:rPr lang="en-US" altLang="ja-JP" sz="1600" u="none" strike="noStrike" dirty="0">
                          <a:effectLst/>
                        </a:rPr>
                        <a:t>2009</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6,387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0.836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r h="460489">
                <a:tc>
                  <a:txBody>
                    <a:bodyPr/>
                    <a:lstStyle/>
                    <a:p>
                      <a:pPr algn="ctr" fontAlgn="ctr"/>
                      <a:r>
                        <a:rPr lang="en-US" altLang="ja-JP" sz="1600" u="none" strike="noStrike" dirty="0">
                          <a:effectLst/>
                        </a:rPr>
                        <a:t>2010</a:t>
                      </a:r>
                      <a:r>
                        <a:rPr lang="ja-JP" altLang="en-US" sz="1600" u="none" strike="noStrike" dirty="0">
                          <a:effectLst/>
                        </a:rPr>
                        <a:t>～</a:t>
                      </a:r>
                      <a:r>
                        <a:rPr lang="en-US" altLang="ja-JP" sz="1600" u="none" strike="noStrike" dirty="0">
                          <a:effectLst/>
                        </a:rPr>
                        <a:t>2022</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13,947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rgbClr val="000000"/>
                          </a:solidFill>
                          <a:effectLst/>
                          <a:latin typeface="+mn-lt"/>
                          <a:ea typeface="ＭＳ Ｐゴシック" panose="020B0600070205080204" pitchFamily="50" charset="-128"/>
                        </a:rPr>
                        <a:t>0.987</a:t>
                      </a:r>
                    </a:p>
                  </a:txBody>
                  <a:tcPr marL="7620" marR="7620" marT="7620" marB="0" anchor="ctr"/>
                </a:tc>
                <a:tc>
                  <a:txBody>
                    <a:bodyPr/>
                    <a:lstStyle/>
                    <a:p>
                      <a:pPr algn="ctr" fontAlgn="ctr"/>
                      <a:r>
                        <a:rPr lang="en-US" altLang="ja-JP" sz="1600" u="none" strike="noStrike" dirty="0">
                          <a:effectLst/>
                        </a:rPr>
                        <a:t>0.930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0.812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18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751D4C35-C493-5E92-7DAF-138C5637F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245" y="804278"/>
            <a:ext cx="7619048" cy="5714286"/>
          </a:xfrm>
          <a:prstGeom prst="rect">
            <a:avLst/>
          </a:prstGeom>
        </p:spPr>
      </p:pic>
      <p:sp>
        <p:nvSpPr>
          <p:cNvPr id="4" name="タイトル 3"/>
          <p:cNvSpPr>
            <a:spLocks noGrp="1"/>
          </p:cNvSpPr>
          <p:nvPr>
            <p:ph type="title"/>
          </p:nvPr>
        </p:nvSpPr>
        <p:spPr>
          <a:xfrm>
            <a:off x="1524000" y="1"/>
            <a:ext cx="10017760" cy="804277"/>
          </a:xfrm>
        </p:spPr>
        <p:txBody>
          <a:bodyPr>
            <a:normAutofit/>
          </a:bodyPr>
          <a:lstStyle/>
          <a:p>
            <a:r>
              <a:rPr lang="ja-JP" altLang="en-US" sz="3600" dirty="0"/>
              <a:t>北海道：配偶者間別生着率（</a:t>
            </a:r>
            <a:r>
              <a:rPr lang="en-US" altLang="ja-JP" sz="3600" dirty="0"/>
              <a:t>2001</a:t>
            </a:r>
            <a:r>
              <a:rPr lang="ja-JP" altLang="en-US" sz="3600" dirty="0"/>
              <a:t>年～生体腎）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p=0.0003</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281666" y="3802366"/>
          <a:ext cx="6381405" cy="1202993"/>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ja-JP" altLang="en-US" sz="1600" b="0" i="0" u="none" strike="noStrike" dirty="0">
                          <a:solidFill>
                            <a:srgbClr val="FF00FF"/>
                          </a:solidFill>
                          <a:effectLst/>
                          <a:latin typeface="+mn-lt"/>
                          <a:ea typeface="ＭＳ Ｐゴシック" panose="020B0600070205080204" pitchFamily="50" charset="-128"/>
                        </a:rPr>
                        <a:t>配偶者間</a:t>
                      </a: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577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0.923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0.832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ja-JP" altLang="en-US" sz="1600" b="0" i="0" u="none" strike="noStrike" dirty="0">
                          <a:solidFill>
                            <a:srgbClr val="00B0F0"/>
                          </a:solidFill>
                          <a:effectLst/>
                          <a:latin typeface="+mn-lt"/>
                          <a:ea typeface="+mn-ea"/>
                        </a:rPr>
                        <a:t>それ以外</a:t>
                      </a:r>
                      <a:endParaRPr lang="ja-JP" altLang="en-US" sz="1600" b="0" i="0" u="none" strike="noStrike" dirty="0">
                        <a:solidFill>
                          <a:srgbClr val="00B0F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675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0.967</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0.902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4637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B0A45233-7F05-1A73-8B00-1AB026AB6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76" y="992419"/>
            <a:ext cx="7619048" cy="5714286"/>
          </a:xfrm>
          <a:prstGeom prst="rect">
            <a:avLst/>
          </a:prstGeom>
        </p:spPr>
      </p:pic>
      <p:sp>
        <p:nvSpPr>
          <p:cNvPr id="4" name="タイトル 3"/>
          <p:cNvSpPr>
            <a:spLocks noGrp="1"/>
          </p:cNvSpPr>
          <p:nvPr>
            <p:ph type="title"/>
          </p:nvPr>
        </p:nvSpPr>
        <p:spPr>
          <a:xfrm>
            <a:off x="1524000" y="1"/>
            <a:ext cx="9855200" cy="772159"/>
          </a:xfrm>
        </p:spPr>
        <p:txBody>
          <a:bodyPr>
            <a:normAutofit/>
          </a:bodyPr>
          <a:lstStyle/>
          <a:p>
            <a:r>
              <a:rPr lang="ja-JP" altLang="en-US" sz="3600" dirty="0"/>
              <a:t>北海道：配偶者間別生存率（</a:t>
            </a:r>
            <a:r>
              <a:rPr lang="en-US" altLang="ja-JP" sz="3600" dirty="0"/>
              <a:t>2001</a:t>
            </a:r>
            <a:r>
              <a:rPr lang="ja-JP" altLang="en-US" sz="3600" dirty="0"/>
              <a:t>年～生体腎）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P=0.0001</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281666" y="3802366"/>
          <a:ext cx="6381405" cy="1202993"/>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ja-JP" altLang="en-US" sz="1600" b="0" i="0" u="none" strike="noStrike" dirty="0">
                          <a:solidFill>
                            <a:srgbClr val="FF00FF"/>
                          </a:solidFill>
                          <a:effectLst/>
                          <a:latin typeface="+mn-lt"/>
                          <a:ea typeface="ＭＳ Ｐゴシック" panose="020B0600070205080204" pitchFamily="50" charset="-128"/>
                        </a:rPr>
                        <a:t>配偶者間</a:t>
                      </a: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583</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0.993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0.868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ja-JP" altLang="en-US" sz="1600" b="0" i="0" u="none" strike="noStrike" dirty="0">
                          <a:solidFill>
                            <a:srgbClr val="00B0F0"/>
                          </a:solidFill>
                          <a:effectLst/>
                          <a:latin typeface="+mn-lt"/>
                          <a:ea typeface="+mn-ea"/>
                        </a:rPr>
                        <a:t>それ以外</a:t>
                      </a:r>
                      <a:endParaRPr lang="ja-JP" altLang="en-US" sz="1600" b="0" i="0" u="none" strike="noStrike" dirty="0">
                        <a:solidFill>
                          <a:srgbClr val="00B0F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705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0.992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0.961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129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2EF8EE6F-F2B8-4238-99C5-A10EDD167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173" y="836712"/>
            <a:ext cx="7619048" cy="5714286"/>
          </a:xfrm>
          <a:prstGeom prst="rect">
            <a:avLst/>
          </a:prstGeom>
        </p:spPr>
      </p:pic>
      <p:sp>
        <p:nvSpPr>
          <p:cNvPr id="4" name="タイトル 3"/>
          <p:cNvSpPr>
            <a:spLocks noGrp="1"/>
          </p:cNvSpPr>
          <p:nvPr>
            <p:ph type="title"/>
          </p:nvPr>
        </p:nvSpPr>
        <p:spPr>
          <a:xfrm>
            <a:off x="2119172" y="135347"/>
            <a:ext cx="9280347" cy="535213"/>
          </a:xfrm>
        </p:spPr>
        <p:txBody>
          <a:bodyPr>
            <a:normAutofit/>
          </a:bodyPr>
          <a:lstStyle/>
          <a:p>
            <a:r>
              <a:rPr lang="ja-JP" altLang="en-US" sz="3200" dirty="0"/>
              <a:t>北海道：</a:t>
            </a:r>
            <a:r>
              <a:rPr lang="en-US" altLang="ja-JP" sz="3200" dirty="0"/>
              <a:t>ABO</a:t>
            </a:r>
            <a:r>
              <a:rPr lang="ja-JP" altLang="en-US" sz="3200" dirty="0"/>
              <a:t>適合度別生存率（</a:t>
            </a:r>
            <a:r>
              <a:rPr lang="en-US" altLang="ja-JP" sz="3200" dirty="0"/>
              <a:t>2001</a:t>
            </a:r>
            <a:r>
              <a:rPr lang="ja-JP" altLang="en-US" sz="3200" dirty="0"/>
              <a:t>年～生体腎）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p=0.805</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281666" y="3802366"/>
          <a:ext cx="6381405" cy="1202993"/>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b="0" i="0" u="none" strike="noStrike" dirty="0">
                          <a:solidFill>
                            <a:srgbClr val="FF00FF"/>
                          </a:solidFill>
                          <a:effectLst/>
                          <a:latin typeface="+mn-lt"/>
                          <a:ea typeface="ＭＳ Ｐゴシック" panose="020B0600070205080204" pitchFamily="50" charset="-128"/>
                        </a:rPr>
                        <a:t>ABO</a:t>
                      </a:r>
                      <a:r>
                        <a:rPr lang="ja-JP" altLang="en-US" sz="1600" b="0" i="0" u="none" strike="noStrike" dirty="0">
                          <a:solidFill>
                            <a:srgbClr val="FF00FF"/>
                          </a:solidFill>
                          <a:effectLst/>
                          <a:latin typeface="+mn-lt"/>
                          <a:ea typeface="ＭＳ Ｐゴシック" panose="020B0600070205080204" pitchFamily="50" charset="-128"/>
                        </a:rPr>
                        <a:t>不適合</a:t>
                      </a: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354</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0.992</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0.965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ja-JP" altLang="en-US" sz="1600" b="0" i="0" u="none" strike="noStrike" dirty="0">
                          <a:solidFill>
                            <a:srgbClr val="00B0F0"/>
                          </a:solidFill>
                          <a:effectLst/>
                          <a:latin typeface="+mn-lt"/>
                          <a:ea typeface="+mn-ea"/>
                        </a:rPr>
                        <a:t>それ以外</a:t>
                      </a:r>
                      <a:endParaRPr lang="ja-JP" altLang="en-US" sz="1600" b="0" i="0" u="none" strike="noStrike" dirty="0">
                        <a:solidFill>
                          <a:srgbClr val="00B0F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934</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0.993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0.973</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0.925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020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9CFDBAD5-26BD-424B-4514-C66102A90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34" y="1046480"/>
            <a:ext cx="7619048" cy="5841416"/>
          </a:xfrm>
          <a:prstGeom prst="rect">
            <a:avLst/>
          </a:prstGeom>
        </p:spPr>
      </p:pic>
      <p:sp>
        <p:nvSpPr>
          <p:cNvPr id="4" name="タイトル 3"/>
          <p:cNvSpPr>
            <a:spLocks noGrp="1"/>
          </p:cNvSpPr>
          <p:nvPr>
            <p:ph type="title"/>
          </p:nvPr>
        </p:nvSpPr>
        <p:spPr>
          <a:xfrm>
            <a:off x="1524000" y="2"/>
            <a:ext cx="9469120" cy="872312"/>
          </a:xfrm>
        </p:spPr>
        <p:txBody>
          <a:bodyPr>
            <a:normAutofit/>
          </a:bodyPr>
          <a:lstStyle/>
          <a:p>
            <a:r>
              <a:rPr lang="ja-JP" altLang="en-US" sz="3200" dirty="0"/>
              <a:t>北海道：</a:t>
            </a:r>
            <a:r>
              <a:rPr lang="en-US" altLang="ja-JP" sz="3200" dirty="0"/>
              <a:t>ABO</a:t>
            </a:r>
            <a:r>
              <a:rPr lang="ja-JP" altLang="en-US" sz="3200" dirty="0"/>
              <a:t>適合度別生着率（</a:t>
            </a:r>
            <a:r>
              <a:rPr lang="en-US" altLang="ja-JP" sz="3200" dirty="0"/>
              <a:t>2001</a:t>
            </a:r>
            <a:r>
              <a:rPr lang="ja-JP" altLang="en-US" sz="3200" dirty="0"/>
              <a:t>年～生体腎）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p=0.283</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281666" y="3802366"/>
          <a:ext cx="6381405" cy="1202993"/>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en-US" altLang="ja-JP" sz="1600" b="0" i="0" u="none" strike="noStrike" dirty="0">
                          <a:solidFill>
                            <a:srgbClr val="FF00FF"/>
                          </a:solidFill>
                          <a:effectLst/>
                          <a:latin typeface="+mn-lt"/>
                          <a:ea typeface="ＭＳ Ｐゴシック" panose="020B0600070205080204" pitchFamily="50" charset="-128"/>
                        </a:rPr>
                        <a:t>ABO</a:t>
                      </a:r>
                      <a:r>
                        <a:rPr lang="ja-JP" altLang="en-US" sz="1600" b="0" i="0" u="none" strike="noStrike" dirty="0">
                          <a:solidFill>
                            <a:srgbClr val="FF00FF"/>
                          </a:solidFill>
                          <a:effectLst/>
                          <a:latin typeface="+mn-lt"/>
                          <a:ea typeface="ＭＳ Ｐゴシック" panose="020B0600070205080204" pitchFamily="50" charset="-128"/>
                        </a:rPr>
                        <a:t>不適合</a:t>
                      </a: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345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0.934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0.856</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ja-JP" altLang="en-US" sz="1600" b="0" i="0" u="none" strike="noStrike" dirty="0">
                          <a:solidFill>
                            <a:srgbClr val="00B0F0"/>
                          </a:solidFill>
                          <a:effectLst/>
                          <a:latin typeface="+mn-lt"/>
                          <a:ea typeface="+mn-ea"/>
                        </a:rPr>
                        <a:t>それ以外</a:t>
                      </a:r>
                      <a:endParaRPr lang="ja-JP" altLang="en-US" sz="1600" b="0" i="0" u="none" strike="noStrike" dirty="0">
                        <a:solidFill>
                          <a:srgbClr val="00B0F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907</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0.987</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0.954</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0.879</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681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4247" y="0"/>
            <a:ext cx="8514889" cy="1143000"/>
          </a:xfrm>
        </p:spPr>
        <p:txBody>
          <a:bodyPr>
            <a:normAutofit/>
          </a:bodyPr>
          <a:lstStyle/>
          <a:p>
            <a:r>
              <a:rPr lang="ja-JP" altLang="en-US" sz="3600" dirty="0"/>
              <a:t>北海道：最近</a:t>
            </a:r>
            <a:r>
              <a:rPr lang="en-US" altLang="ja-JP" sz="3600" dirty="0"/>
              <a:t>10</a:t>
            </a:r>
            <a:r>
              <a:rPr lang="ja-JP" altLang="en-US" sz="3600" dirty="0"/>
              <a:t>年の腎移植症例数の推移</a:t>
            </a:r>
          </a:p>
        </p:txBody>
      </p:sp>
      <p:sp>
        <p:nvSpPr>
          <p:cNvPr id="3" name="テキスト ボックス 2"/>
          <p:cNvSpPr txBox="1"/>
          <p:nvPr/>
        </p:nvSpPr>
        <p:spPr>
          <a:xfrm>
            <a:off x="2033109" y="6274206"/>
            <a:ext cx="8628406" cy="400110"/>
          </a:xfrm>
          <a:prstGeom prst="rect">
            <a:avLst/>
          </a:prstGeom>
          <a:noFill/>
        </p:spPr>
        <p:txBody>
          <a:bodyPr wrap="square" rtlCol="0">
            <a:spAutoFit/>
          </a:bodyPr>
          <a:lstStyle/>
          <a:p>
            <a:pPr algn="just"/>
            <a:r>
              <a:rPr lang="en-US" altLang="ja-JP" sz="2000" dirty="0"/>
              <a:t>2022</a:t>
            </a:r>
            <a:r>
              <a:rPr lang="ja-JP" altLang="en-US" sz="2000" dirty="0"/>
              <a:t>年</a:t>
            </a:r>
            <a:r>
              <a:rPr lang="en-US" altLang="ja-JP" sz="2000" dirty="0"/>
              <a:t>95</a:t>
            </a:r>
            <a:r>
              <a:rPr lang="ja-JP" altLang="en-US" sz="2000" dirty="0"/>
              <a:t>例（生体腎</a:t>
            </a:r>
            <a:r>
              <a:rPr lang="en-US" altLang="ja-JP" sz="2000" dirty="0"/>
              <a:t>91</a:t>
            </a:r>
            <a:r>
              <a:rPr lang="ja-JP" altLang="en-US" sz="2000" dirty="0"/>
              <a:t>・脳死下</a:t>
            </a:r>
            <a:r>
              <a:rPr lang="en-US" altLang="ja-JP" sz="2000" dirty="0"/>
              <a:t>4</a:t>
            </a:r>
            <a:r>
              <a:rPr lang="ja-JP" altLang="en-US" sz="2000" dirty="0"/>
              <a:t>）　</a:t>
            </a:r>
            <a:r>
              <a:rPr lang="en-US" altLang="ja-JP" sz="2000" dirty="0"/>
              <a:t>2023</a:t>
            </a:r>
            <a:r>
              <a:rPr lang="ja-JP" altLang="en-US" sz="2000" dirty="0"/>
              <a:t>年</a:t>
            </a:r>
            <a:r>
              <a:rPr lang="en-US" altLang="ja-JP" sz="2000" dirty="0"/>
              <a:t>98</a:t>
            </a:r>
            <a:r>
              <a:rPr lang="ja-JP" altLang="en-US" sz="2000" dirty="0"/>
              <a:t>例（生体腎</a:t>
            </a:r>
            <a:r>
              <a:rPr lang="en-US" altLang="ja-JP" sz="2000" dirty="0"/>
              <a:t>94</a:t>
            </a:r>
            <a:r>
              <a:rPr lang="ja-JP" altLang="en-US" sz="2000" dirty="0"/>
              <a:t>・脳死下</a:t>
            </a:r>
            <a:r>
              <a:rPr lang="en-US" altLang="ja-JP" sz="2000" dirty="0"/>
              <a:t>4</a:t>
            </a:r>
            <a:r>
              <a:rPr lang="ja-JP" altLang="en-US" sz="2000" dirty="0"/>
              <a:t>）</a:t>
            </a:r>
          </a:p>
        </p:txBody>
      </p:sp>
      <p:graphicFrame>
        <p:nvGraphicFramePr>
          <p:cNvPr id="5" name="グラフ 4">
            <a:extLst>
              <a:ext uri="{FF2B5EF4-FFF2-40B4-BE49-F238E27FC236}">
                <a16:creationId xmlns:a16="http://schemas.microsoft.com/office/drawing/2014/main" id="{F4C38672-BEAB-43C8-A57F-CD1DCE037031}"/>
              </a:ext>
            </a:extLst>
          </p:cNvPr>
          <p:cNvGraphicFramePr>
            <a:graphicFrameLocks/>
          </p:cNvGraphicFramePr>
          <p:nvPr/>
        </p:nvGraphicFramePr>
        <p:xfrm>
          <a:off x="1703512" y="1052736"/>
          <a:ext cx="871296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826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折れ線グラフ&#10;&#10;自動的に生成された説明">
            <a:extLst>
              <a:ext uri="{FF2B5EF4-FFF2-40B4-BE49-F238E27FC236}">
                <a16:creationId xmlns:a16="http://schemas.microsoft.com/office/drawing/2014/main" id="{F14C2C17-BC63-609E-84D3-B7C336F4E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334" y="788585"/>
            <a:ext cx="7619048" cy="5280830"/>
          </a:xfrm>
          <a:prstGeom prst="rect">
            <a:avLst/>
          </a:prstGeom>
        </p:spPr>
      </p:pic>
      <p:sp>
        <p:nvSpPr>
          <p:cNvPr id="4" name="タイトル 3"/>
          <p:cNvSpPr>
            <a:spLocks noGrp="1"/>
          </p:cNvSpPr>
          <p:nvPr>
            <p:ph type="title"/>
          </p:nvPr>
        </p:nvSpPr>
        <p:spPr>
          <a:xfrm>
            <a:off x="1778000" y="-87828"/>
            <a:ext cx="9804400" cy="716302"/>
          </a:xfrm>
        </p:spPr>
        <p:txBody>
          <a:bodyPr>
            <a:normAutofit/>
          </a:bodyPr>
          <a:lstStyle/>
          <a:p>
            <a:r>
              <a:rPr lang="ja-JP" altLang="en-US" sz="3200" dirty="0"/>
              <a:t>北海道：先行的腎移植別生存率（</a:t>
            </a:r>
            <a:r>
              <a:rPr lang="en-US" altLang="ja-JP" sz="3200" dirty="0"/>
              <a:t>2001</a:t>
            </a:r>
            <a:r>
              <a:rPr lang="ja-JP" altLang="en-US" sz="3200" dirty="0"/>
              <a:t>年～生体腎）</a:t>
            </a:r>
          </a:p>
        </p:txBody>
      </p:sp>
      <p:sp>
        <p:nvSpPr>
          <p:cNvPr id="8" name="テキスト ボックス 7"/>
          <p:cNvSpPr txBox="1"/>
          <p:nvPr/>
        </p:nvSpPr>
        <p:spPr>
          <a:xfrm>
            <a:off x="8977746" y="2085109"/>
            <a:ext cx="1482437" cy="923330"/>
          </a:xfrm>
          <a:prstGeom prst="rect">
            <a:avLst/>
          </a:prstGeom>
          <a:noFill/>
        </p:spPr>
        <p:txBody>
          <a:bodyPr wrap="square" rtlCol="0">
            <a:spAutoFit/>
          </a:bodyPr>
          <a:lstStyle/>
          <a:p>
            <a:r>
              <a:rPr lang="en-US" altLang="ja-JP" dirty="0"/>
              <a:t>log-rank</a:t>
            </a:r>
            <a:r>
              <a:rPr lang="ja-JP" altLang="en-US" dirty="0"/>
              <a:t> </a:t>
            </a:r>
            <a:r>
              <a:rPr lang="en-US" altLang="ja-JP" dirty="0"/>
              <a:t>test</a:t>
            </a:r>
          </a:p>
          <a:p>
            <a:r>
              <a:rPr lang="en-US" altLang="ja-JP" dirty="0"/>
              <a:t>p=0.048</a:t>
            </a:r>
            <a:endParaRPr lang="ja-JP" altLang="en-US" dirty="0"/>
          </a:p>
        </p:txBody>
      </p:sp>
      <p:graphicFrame>
        <p:nvGraphicFramePr>
          <p:cNvPr id="9" name="表 8">
            <a:extLst>
              <a:ext uri="{FF2B5EF4-FFF2-40B4-BE49-F238E27FC236}">
                <a16:creationId xmlns:a16="http://schemas.microsoft.com/office/drawing/2014/main" id="{5DF7B96A-3631-4B35-B7DC-F69E53EBE32D}"/>
              </a:ext>
            </a:extLst>
          </p:cNvPr>
          <p:cNvGraphicFramePr>
            <a:graphicFrameLocks noGrp="1"/>
          </p:cNvGraphicFramePr>
          <p:nvPr/>
        </p:nvGraphicFramePr>
        <p:xfrm>
          <a:off x="3281666" y="3802366"/>
          <a:ext cx="6381405" cy="1202993"/>
        </p:xfrm>
        <a:graphic>
          <a:graphicData uri="http://schemas.openxmlformats.org/drawingml/2006/table">
            <a:tbl>
              <a:tblPr firstRow="1" bandRow="1">
                <a:tableStyleId>{073A0DAA-6AF3-43AB-8588-CEC1D06C72B9}</a:tableStyleId>
              </a:tblPr>
              <a:tblGrid>
                <a:gridCol w="1276281">
                  <a:extLst>
                    <a:ext uri="{9D8B030D-6E8A-4147-A177-3AD203B41FA5}">
                      <a16:colId xmlns:a16="http://schemas.microsoft.com/office/drawing/2014/main" val="20000"/>
                    </a:ext>
                  </a:extLst>
                </a:gridCol>
                <a:gridCol w="1276281">
                  <a:extLst>
                    <a:ext uri="{9D8B030D-6E8A-4147-A177-3AD203B41FA5}">
                      <a16:colId xmlns:a16="http://schemas.microsoft.com/office/drawing/2014/main" val="20001"/>
                    </a:ext>
                  </a:extLst>
                </a:gridCol>
                <a:gridCol w="1276281">
                  <a:extLst>
                    <a:ext uri="{9D8B030D-6E8A-4147-A177-3AD203B41FA5}">
                      <a16:colId xmlns:a16="http://schemas.microsoft.com/office/drawing/2014/main" val="20002"/>
                    </a:ext>
                  </a:extLst>
                </a:gridCol>
                <a:gridCol w="1276281">
                  <a:extLst>
                    <a:ext uri="{9D8B030D-6E8A-4147-A177-3AD203B41FA5}">
                      <a16:colId xmlns:a16="http://schemas.microsoft.com/office/drawing/2014/main" val="20003"/>
                    </a:ext>
                  </a:extLst>
                </a:gridCol>
                <a:gridCol w="1276281">
                  <a:extLst>
                    <a:ext uri="{9D8B030D-6E8A-4147-A177-3AD203B41FA5}">
                      <a16:colId xmlns:a16="http://schemas.microsoft.com/office/drawing/2014/main" val="20004"/>
                    </a:ext>
                  </a:extLst>
                </a:gridCol>
              </a:tblGrid>
              <a:tr h="282015">
                <a:tc>
                  <a:txBody>
                    <a:bodyPr/>
                    <a:lstStyle/>
                    <a:p>
                      <a:pPr algn="ctr" fontAlgn="ct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zh-CN" altLang="en-US" sz="1600" u="none" strike="noStrike" dirty="0">
                          <a:effectLst/>
                          <a:latin typeface="ＭＳ ゴシック" panose="020B0609070205080204" pitchFamily="49" charset="-128"/>
                          <a:ea typeface="ＭＳ ゴシック" panose="020B0609070205080204" pitchFamily="49" charset="-128"/>
                        </a:rPr>
                        <a:t>症例数</a:t>
                      </a:r>
                      <a:endParaRPr lang="zh-CN"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600" u="none" strike="noStrike" dirty="0">
                          <a:effectLst/>
                        </a:rPr>
                        <a:t>1</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5</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10</a:t>
                      </a:r>
                      <a:r>
                        <a:rPr lang="ja-JP" altLang="en-US" sz="1600" u="none" strike="noStrike" dirty="0">
                          <a:effectLst/>
                        </a:rPr>
                        <a:t>年</a:t>
                      </a:r>
                      <a:endParaRPr lang="ja-JP" altLang="en-US"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0"/>
                  </a:ext>
                </a:extLst>
              </a:tr>
              <a:tr h="460489">
                <a:tc>
                  <a:txBody>
                    <a:bodyPr/>
                    <a:lstStyle/>
                    <a:p>
                      <a:pPr algn="ctr" fontAlgn="ctr"/>
                      <a:r>
                        <a:rPr lang="ja-JP" altLang="en-US" sz="1600" b="0" i="0" u="none" strike="noStrike" dirty="0">
                          <a:solidFill>
                            <a:srgbClr val="FF00FF"/>
                          </a:solidFill>
                          <a:effectLst/>
                          <a:latin typeface="+mn-lt"/>
                          <a:ea typeface="ＭＳ Ｐゴシック" panose="020B0600070205080204" pitchFamily="50" charset="-128"/>
                        </a:rPr>
                        <a:t>先行的腎移植</a:t>
                      </a: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395</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b="0" i="0" u="none" strike="noStrike" dirty="0">
                          <a:solidFill>
                            <a:schemeClr val="dk1"/>
                          </a:solidFill>
                          <a:effectLst/>
                          <a:latin typeface="+mn-lt"/>
                          <a:ea typeface="+mn-ea"/>
                        </a:rPr>
                        <a:t>0.998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0.955</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1"/>
                  </a:ext>
                </a:extLst>
              </a:tr>
              <a:tr h="460489">
                <a:tc>
                  <a:txBody>
                    <a:bodyPr/>
                    <a:lstStyle/>
                    <a:p>
                      <a:pPr algn="ctr" fontAlgn="ctr"/>
                      <a:r>
                        <a:rPr lang="ja-JP" altLang="en-US" sz="1600" b="0" i="0" u="none" strike="noStrike" dirty="0">
                          <a:solidFill>
                            <a:srgbClr val="00B0F0"/>
                          </a:solidFill>
                          <a:effectLst/>
                          <a:latin typeface="+mn-lt"/>
                          <a:ea typeface="+mn-ea"/>
                        </a:rPr>
                        <a:t>それ以外</a:t>
                      </a:r>
                      <a:endParaRPr lang="ja-JP" altLang="en-US" sz="1600" b="0" i="0" u="none" strike="noStrike" dirty="0">
                        <a:solidFill>
                          <a:srgbClr val="00B0F0"/>
                        </a:solidFill>
                        <a:effectLst/>
                        <a:latin typeface="+mn-lt"/>
                        <a:ea typeface="ＭＳ Ｐゴシック" panose="020B0600070205080204" pitchFamily="50" charset="-128"/>
                      </a:endParaRPr>
                    </a:p>
                  </a:txBody>
                  <a:tcPr marL="7620" marR="7620" marT="7620" marB="0" anchor="ctr"/>
                </a:tc>
                <a:tc>
                  <a:txBody>
                    <a:bodyPr/>
                    <a:lstStyle/>
                    <a:p>
                      <a:pPr algn="ctr" fontAlgn="t"/>
                      <a:r>
                        <a:rPr lang="en-US" altLang="ja-JP" sz="1600" b="1" i="0" u="none" strike="noStrike" dirty="0">
                          <a:solidFill>
                            <a:schemeClr val="dk1"/>
                          </a:solidFill>
                          <a:effectLst/>
                          <a:latin typeface="+mn-lt"/>
                          <a:ea typeface="+mn-ea"/>
                        </a:rPr>
                        <a:t>893</a:t>
                      </a:r>
                      <a:endParaRPr lang="en-US" altLang="ja-JP" sz="1600" b="1"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0.990</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0.971</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tc>
                  <a:txBody>
                    <a:bodyPr/>
                    <a:lstStyle/>
                    <a:p>
                      <a:pPr algn="ctr" fontAlgn="ctr"/>
                      <a:r>
                        <a:rPr lang="en-US" altLang="ja-JP" sz="1600" u="none" strike="noStrike" dirty="0">
                          <a:effectLst/>
                        </a:rPr>
                        <a:t>0.918</a:t>
                      </a:r>
                      <a:endParaRPr lang="en-US" altLang="ja-JP" sz="1600" b="0" i="0" u="none" strike="noStrike" dirty="0">
                        <a:solidFill>
                          <a:srgbClr val="000000"/>
                        </a:solidFill>
                        <a:effectLst/>
                        <a:latin typeface="+mn-lt"/>
                        <a:ea typeface="ＭＳ Ｐゴシック" panose="020B0600070205080204" pitchFamily="50" charset="-128"/>
                      </a:endParaRPr>
                    </a:p>
                  </a:txBody>
                  <a:tcPr marL="7620" marR="7620" marT="762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294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50" y="0"/>
            <a:ext cx="4588510" cy="6867525"/>
            <a:chOff x="-4762" y="-4762"/>
            <a:chExt cx="4588510" cy="6867525"/>
          </a:xfrm>
        </p:grpSpPr>
        <p:pic>
          <p:nvPicPr>
            <p:cNvPr id="3" name="object 3"/>
            <p:cNvPicPr/>
            <p:nvPr/>
          </p:nvPicPr>
          <p:blipFill>
            <a:blip r:embed="rId2" cstate="print"/>
            <a:stretch>
              <a:fillRect/>
            </a:stretch>
          </p:blipFill>
          <p:spPr>
            <a:xfrm>
              <a:off x="3243072" y="0"/>
              <a:ext cx="1340357" cy="6857997"/>
            </a:xfrm>
            <a:prstGeom prst="rect">
              <a:avLst/>
            </a:prstGeom>
          </p:spPr>
        </p:pic>
        <p:sp>
          <p:nvSpPr>
            <p:cNvPr id="4" name="object 4"/>
            <p:cNvSpPr/>
            <p:nvPr/>
          </p:nvSpPr>
          <p:spPr>
            <a:xfrm>
              <a:off x="0" y="0"/>
              <a:ext cx="4456430" cy="6858000"/>
            </a:xfrm>
            <a:custGeom>
              <a:avLst/>
              <a:gdLst/>
              <a:ahLst/>
              <a:cxnLst/>
              <a:rect l="l" t="t" r="r" b="b"/>
              <a:pathLst>
                <a:path w="4456430" h="6858000">
                  <a:moveTo>
                    <a:pt x="3243072" y="0"/>
                  </a:moveTo>
                  <a:lnTo>
                    <a:pt x="0" y="0"/>
                  </a:lnTo>
                  <a:lnTo>
                    <a:pt x="0" y="6857999"/>
                  </a:lnTo>
                  <a:lnTo>
                    <a:pt x="3243072" y="6857999"/>
                  </a:lnTo>
                  <a:lnTo>
                    <a:pt x="3306064" y="6788730"/>
                  </a:lnTo>
                  <a:lnTo>
                    <a:pt x="3335112" y="6753210"/>
                  </a:lnTo>
                  <a:lnTo>
                    <a:pt x="3363852" y="6717324"/>
                  </a:lnTo>
                  <a:lnTo>
                    <a:pt x="3392283" y="6681075"/>
                  </a:lnTo>
                  <a:lnTo>
                    <a:pt x="3420400" y="6644466"/>
                  </a:lnTo>
                  <a:lnTo>
                    <a:pt x="3448202" y="6607500"/>
                  </a:lnTo>
                  <a:lnTo>
                    <a:pt x="3475685" y="6570181"/>
                  </a:lnTo>
                  <a:lnTo>
                    <a:pt x="3502848" y="6532511"/>
                  </a:lnTo>
                  <a:lnTo>
                    <a:pt x="3529688" y="6494494"/>
                  </a:lnTo>
                  <a:lnTo>
                    <a:pt x="3556201" y="6456132"/>
                  </a:lnTo>
                  <a:lnTo>
                    <a:pt x="3582386" y="6417430"/>
                  </a:lnTo>
                  <a:lnTo>
                    <a:pt x="3608240" y="6378390"/>
                  </a:lnTo>
                  <a:lnTo>
                    <a:pt x="3633760" y="6339015"/>
                  </a:lnTo>
                  <a:lnTo>
                    <a:pt x="3658944" y="6299308"/>
                  </a:lnTo>
                  <a:lnTo>
                    <a:pt x="3683789" y="6259273"/>
                  </a:lnTo>
                  <a:lnTo>
                    <a:pt x="3708292" y="6218913"/>
                  </a:lnTo>
                  <a:lnTo>
                    <a:pt x="3732452" y="6178231"/>
                  </a:lnTo>
                  <a:lnTo>
                    <a:pt x="3756264" y="6137229"/>
                  </a:lnTo>
                  <a:lnTo>
                    <a:pt x="3779727" y="6095912"/>
                  </a:lnTo>
                  <a:lnTo>
                    <a:pt x="3802838" y="6054282"/>
                  </a:lnTo>
                  <a:lnTo>
                    <a:pt x="3825595" y="6012342"/>
                  </a:lnTo>
                  <a:lnTo>
                    <a:pt x="3847995" y="5970096"/>
                  </a:lnTo>
                  <a:lnTo>
                    <a:pt x="3870035" y="5927547"/>
                  </a:lnTo>
                  <a:lnTo>
                    <a:pt x="3891712" y="5884697"/>
                  </a:lnTo>
                  <a:lnTo>
                    <a:pt x="3913025" y="5841550"/>
                  </a:lnTo>
                  <a:lnTo>
                    <a:pt x="3933970" y="5798110"/>
                  </a:lnTo>
                  <a:lnTo>
                    <a:pt x="3954545" y="5754379"/>
                  </a:lnTo>
                  <a:lnTo>
                    <a:pt x="3974747" y="5710360"/>
                  </a:lnTo>
                  <a:lnTo>
                    <a:pt x="3994574" y="5666057"/>
                  </a:lnTo>
                  <a:lnTo>
                    <a:pt x="4014023" y="5621472"/>
                  </a:lnTo>
                  <a:lnTo>
                    <a:pt x="4033091" y="5576610"/>
                  </a:lnTo>
                  <a:lnTo>
                    <a:pt x="4051777" y="5531472"/>
                  </a:lnTo>
                  <a:lnTo>
                    <a:pt x="4070076" y="5486062"/>
                  </a:lnTo>
                  <a:lnTo>
                    <a:pt x="4087987" y="5440384"/>
                  </a:lnTo>
                  <a:lnTo>
                    <a:pt x="4105508" y="5394440"/>
                  </a:lnTo>
                  <a:lnTo>
                    <a:pt x="4122635" y="5348234"/>
                  </a:lnTo>
                  <a:lnTo>
                    <a:pt x="4139365" y="5301769"/>
                  </a:lnTo>
                  <a:lnTo>
                    <a:pt x="4155697" y="5255047"/>
                  </a:lnTo>
                  <a:lnTo>
                    <a:pt x="4171628" y="5208072"/>
                  </a:lnTo>
                  <a:lnTo>
                    <a:pt x="4187155" y="5160848"/>
                  </a:lnTo>
                  <a:lnTo>
                    <a:pt x="4202275" y="5113377"/>
                  </a:lnTo>
                  <a:lnTo>
                    <a:pt x="4216986" y="5065662"/>
                  </a:lnTo>
                  <a:lnTo>
                    <a:pt x="4231286" y="5017707"/>
                  </a:lnTo>
                  <a:lnTo>
                    <a:pt x="4245171" y="4969514"/>
                  </a:lnTo>
                  <a:lnTo>
                    <a:pt x="4258639" y="4921088"/>
                  </a:lnTo>
                  <a:lnTo>
                    <a:pt x="4271688" y="4872430"/>
                  </a:lnTo>
                  <a:lnTo>
                    <a:pt x="4284314" y="4823545"/>
                  </a:lnTo>
                  <a:lnTo>
                    <a:pt x="4296516" y="4774434"/>
                  </a:lnTo>
                  <a:lnTo>
                    <a:pt x="4308291" y="4725103"/>
                  </a:lnTo>
                  <a:lnTo>
                    <a:pt x="4319635" y="4675553"/>
                  </a:lnTo>
                  <a:lnTo>
                    <a:pt x="4330547" y="4625787"/>
                  </a:lnTo>
                  <a:lnTo>
                    <a:pt x="4341024" y="4575810"/>
                  </a:lnTo>
                  <a:lnTo>
                    <a:pt x="4351064" y="4525623"/>
                  </a:lnTo>
                  <a:lnTo>
                    <a:pt x="4360663" y="4475231"/>
                  </a:lnTo>
                  <a:lnTo>
                    <a:pt x="4369819" y="4424636"/>
                  </a:lnTo>
                  <a:lnTo>
                    <a:pt x="4378529" y="4373841"/>
                  </a:lnTo>
                  <a:lnTo>
                    <a:pt x="4386792" y="4322850"/>
                  </a:lnTo>
                  <a:lnTo>
                    <a:pt x="4394604" y="4271666"/>
                  </a:lnTo>
                  <a:lnTo>
                    <a:pt x="4401962" y="4220292"/>
                  </a:lnTo>
                  <a:lnTo>
                    <a:pt x="4408865" y="4168730"/>
                  </a:lnTo>
                  <a:lnTo>
                    <a:pt x="4415309" y="4116985"/>
                  </a:lnTo>
                  <a:lnTo>
                    <a:pt x="4421292" y="4065059"/>
                  </a:lnTo>
                  <a:lnTo>
                    <a:pt x="4426811" y="4012956"/>
                  </a:lnTo>
                  <a:lnTo>
                    <a:pt x="4431864" y="3960678"/>
                  </a:lnTo>
                  <a:lnTo>
                    <a:pt x="4436448" y="3908229"/>
                  </a:lnTo>
                  <a:lnTo>
                    <a:pt x="4440561" y="3855612"/>
                  </a:lnTo>
                  <a:lnTo>
                    <a:pt x="4444199" y="3802830"/>
                  </a:lnTo>
                  <a:lnTo>
                    <a:pt x="4447361" y="3749886"/>
                  </a:lnTo>
                  <a:lnTo>
                    <a:pt x="4450043" y="3696783"/>
                  </a:lnTo>
                  <a:lnTo>
                    <a:pt x="4452244" y="3643525"/>
                  </a:lnTo>
                  <a:lnTo>
                    <a:pt x="4453960" y="3590114"/>
                  </a:lnTo>
                  <a:lnTo>
                    <a:pt x="4455189" y="3536554"/>
                  </a:lnTo>
                  <a:lnTo>
                    <a:pt x="4455928" y="3482848"/>
                  </a:lnTo>
                  <a:lnTo>
                    <a:pt x="4456176" y="3429000"/>
                  </a:lnTo>
                  <a:lnTo>
                    <a:pt x="4455928" y="3375151"/>
                  </a:lnTo>
                  <a:lnTo>
                    <a:pt x="4455189" y="3321445"/>
                  </a:lnTo>
                  <a:lnTo>
                    <a:pt x="4453960" y="3267885"/>
                  </a:lnTo>
                  <a:lnTo>
                    <a:pt x="4452244" y="3214474"/>
                  </a:lnTo>
                  <a:lnTo>
                    <a:pt x="4450043" y="3161216"/>
                  </a:lnTo>
                  <a:lnTo>
                    <a:pt x="4447361" y="3108114"/>
                  </a:lnTo>
                  <a:lnTo>
                    <a:pt x="4444199" y="3055170"/>
                  </a:lnTo>
                  <a:lnTo>
                    <a:pt x="4440561" y="3002388"/>
                  </a:lnTo>
                  <a:lnTo>
                    <a:pt x="4436448" y="2949771"/>
                  </a:lnTo>
                  <a:lnTo>
                    <a:pt x="4431864" y="2897322"/>
                  </a:lnTo>
                  <a:lnTo>
                    <a:pt x="4426811" y="2845045"/>
                  </a:lnTo>
                  <a:lnTo>
                    <a:pt x="4421292" y="2792941"/>
                  </a:lnTo>
                  <a:lnTo>
                    <a:pt x="4415309" y="2741016"/>
                  </a:lnTo>
                  <a:lnTo>
                    <a:pt x="4408865" y="2689271"/>
                  </a:lnTo>
                  <a:lnTo>
                    <a:pt x="4401962" y="2637709"/>
                  </a:lnTo>
                  <a:lnTo>
                    <a:pt x="4394604" y="2586335"/>
                  </a:lnTo>
                  <a:lnTo>
                    <a:pt x="4386792" y="2535151"/>
                  </a:lnTo>
                  <a:lnTo>
                    <a:pt x="4378529" y="2484160"/>
                  </a:lnTo>
                  <a:lnTo>
                    <a:pt x="4369819" y="2433366"/>
                  </a:lnTo>
                  <a:lnTo>
                    <a:pt x="4360663" y="2382771"/>
                  </a:lnTo>
                  <a:lnTo>
                    <a:pt x="4351064" y="2332379"/>
                  </a:lnTo>
                  <a:lnTo>
                    <a:pt x="4341024" y="2282193"/>
                  </a:lnTo>
                  <a:lnTo>
                    <a:pt x="4330547" y="2232215"/>
                  </a:lnTo>
                  <a:lnTo>
                    <a:pt x="4319635" y="2182450"/>
                  </a:lnTo>
                  <a:lnTo>
                    <a:pt x="4308291" y="2132900"/>
                  </a:lnTo>
                  <a:lnTo>
                    <a:pt x="4296516" y="2083568"/>
                  </a:lnTo>
                  <a:lnTo>
                    <a:pt x="4284314" y="2034458"/>
                  </a:lnTo>
                  <a:lnTo>
                    <a:pt x="4271688" y="1985573"/>
                  </a:lnTo>
                  <a:lnTo>
                    <a:pt x="4258639" y="1936915"/>
                  </a:lnTo>
                  <a:lnTo>
                    <a:pt x="4245171" y="1888489"/>
                  </a:lnTo>
                  <a:lnTo>
                    <a:pt x="4231286" y="1840296"/>
                  </a:lnTo>
                  <a:lnTo>
                    <a:pt x="4216986" y="1792341"/>
                  </a:lnTo>
                  <a:lnTo>
                    <a:pt x="4202275" y="1744626"/>
                  </a:lnTo>
                  <a:lnTo>
                    <a:pt x="4187155" y="1697154"/>
                  </a:lnTo>
                  <a:lnTo>
                    <a:pt x="4171628" y="1649930"/>
                  </a:lnTo>
                  <a:lnTo>
                    <a:pt x="4155697" y="1602955"/>
                  </a:lnTo>
                  <a:lnTo>
                    <a:pt x="4139365" y="1556233"/>
                  </a:lnTo>
                  <a:lnTo>
                    <a:pt x="4122635" y="1509767"/>
                  </a:lnTo>
                  <a:lnTo>
                    <a:pt x="4105508" y="1463560"/>
                  </a:lnTo>
                  <a:lnTo>
                    <a:pt x="4087987" y="1417616"/>
                  </a:lnTo>
                  <a:lnTo>
                    <a:pt x="4070076" y="1371937"/>
                  </a:lnTo>
                  <a:lnTo>
                    <a:pt x="4051777" y="1326527"/>
                  </a:lnTo>
                  <a:lnTo>
                    <a:pt x="4033091" y="1281389"/>
                  </a:lnTo>
                  <a:lnTo>
                    <a:pt x="4014023" y="1236526"/>
                  </a:lnTo>
                  <a:lnTo>
                    <a:pt x="3994574" y="1191941"/>
                  </a:lnTo>
                  <a:lnTo>
                    <a:pt x="3974747" y="1147637"/>
                  </a:lnTo>
                  <a:lnTo>
                    <a:pt x="3954545" y="1103617"/>
                  </a:lnTo>
                  <a:lnTo>
                    <a:pt x="3933970" y="1059885"/>
                  </a:lnTo>
                  <a:lnTo>
                    <a:pt x="3913025" y="1016443"/>
                  </a:lnTo>
                  <a:lnTo>
                    <a:pt x="3891712" y="973296"/>
                  </a:lnTo>
                  <a:lnTo>
                    <a:pt x="3870035" y="930445"/>
                  </a:lnTo>
                  <a:lnTo>
                    <a:pt x="3847995" y="887894"/>
                  </a:lnTo>
                  <a:lnTo>
                    <a:pt x="3825595" y="845647"/>
                  </a:lnTo>
                  <a:lnTo>
                    <a:pt x="3802838" y="803706"/>
                  </a:lnTo>
                  <a:lnTo>
                    <a:pt x="3779727" y="762074"/>
                  </a:lnTo>
                  <a:lnTo>
                    <a:pt x="3756264" y="720756"/>
                  </a:lnTo>
                  <a:lnTo>
                    <a:pt x="3732452" y="679753"/>
                  </a:lnTo>
                  <a:lnTo>
                    <a:pt x="3708292" y="639068"/>
                  </a:lnTo>
                  <a:lnTo>
                    <a:pt x="3683789" y="598706"/>
                  </a:lnTo>
                  <a:lnTo>
                    <a:pt x="3658944" y="558669"/>
                  </a:lnTo>
                  <a:lnTo>
                    <a:pt x="3633760" y="518961"/>
                  </a:lnTo>
                  <a:lnTo>
                    <a:pt x="3608240" y="479584"/>
                  </a:lnTo>
                  <a:lnTo>
                    <a:pt x="3582386" y="440542"/>
                  </a:lnTo>
                  <a:lnTo>
                    <a:pt x="3556201" y="401837"/>
                  </a:lnTo>
                  <a:lnTo>
                    <a:pt x="3529688" y="363473"/>
                  </a:lnTo>
                  <a:lnTo>
                    <a:pt x="3502848" y="325454"/>
                  </a:lnTo>
                  <a:lnTo>
                    <a:pt x="3475685" y="287781"/>
                  </a:lnTo>
                  <a:lnTo>
                    <a:pt x="3448202" y="250459"/>
                  </a:lnTo>
                  <a:lnTo>
                    <a:pt x="3420400" y="213491"/>
                  </a:lnTo>
                  <a:lnTo>
                    <a:pt x="3392283" y="176879"/>
                  </a:lnTo>
                  <a:lnTo>
                    <a:pt x="3363852" y="140627"/>
                  </a:lnTo>
                  <a:lnTo>
                    <a:pt x="3335112" y="104738"/>
                  </a:lnTo>
                  <a:lnTo>
                    <a:pt x="3306064" y="69215"/>
                  </a:lnTo>
                  <a:lnTo>
                    <a:pt x="3243072" y="0"/>
                  </a:lnTo>
                  <a:close/>
                </a:path>
              </a:pathLst>
            </a:custGeom>
            <a:solidFill>
              <a:srgbClr val="FFFFFF"/>
            </a:solidFill>
          </p:spPr>
          <p:txBody>
            <a:bodyPr wrap="square" lIns="0" tIns="0" rIns="0" bIns="0" rtlCol="0"/>
            <a:lstStyle/>
            <a:p>
              <a:endParaRPr dirty="0"/>
            </a:p>
          </p:txBody>
        </p:sp>
        <p:sp>
          <p:nvSpPr>
            <p:cNvPr id="5" name="object 5"/>
            <p:cNvSpPr/>
            <p:nvPr/>
          </p:nvSpPr>
          <p:spPr>
            <a:xfrm>
              <a:off x="0" y="0"/>
              <a:ext cx="4456430" cy="6858000"/>
            </a:xfrm>
            <a:custGeom>
              <a:avLst/>
              <a:gdLst/>
              <a:ahLst/>
              <a:cxnLst/>
              <a:rect l="l" t="t" r="r" b="b"/>
              <a:pathLst>
                <a:path w="4456430" h="6858000">
                  <a:moveTo>
                    <a:pt x="0" y="0"/>
                  </a:moveTo>
                  <a:lnTo>
                    <a:pt x="3243072" y="0"/>
                  </a:lnTo>
                  <a:lnTo>
                    <a:pt x="3306064" y="69215"/>
                  </a:lnTo>
                  <a:lnTo>
                    <a:pt x="3335112" y="104738"/>
                  </a:lnTo>
                  <a:lnTo>
                    <a:pt x="3363852" y="140627"/>
                  </a:lnTo>
                  <a:lnTo>
                    <a:pt x="3392283" y="176879"/>
                  </a:lnTo>
                  <a:lnTo>
                    <a:pt x="3420400" y="213491"/>
                  </a:lnTo>
                  <a:lnTo>
                    <a:pt x="3448202" y="250459"/>
                  </a:lnTo>
                  <a:lnTo>
                    <a:pt x="3475685" y="287781"/>
                  </a:lnTo>
                  <a:lnTo>
                    <a:pt x="3502848" y="325454"/>
                  </a:lnTo>
                  <a:lnTo>
                    <a:pt x="3529688" y="363473"/>
                  </a:lnTo>
                  <a:lnTo>
                    <a:pt x="3556201" y="401837"/>
                  </a:lnTo>
                  <a:lnTo>
                    <a:pt x="3582386" y="440542"/>
                  </a:lnTo>
                  <a:lnTo>
                    <a:pt x="3608240" y="479584"/>
                  </a:lnTo>
                  <a:lnTo>
                    <a:pt x="3633760" y="518961"/>
                  </a:lnTo>
                  <a:lnTo>
                    <a:pt x="3658944" y="558669"/>
                  </a:lnTo>
                  <a:lnTo>
                    <a:pt x="3683789" y="598706"/>
                  </a:lnTo>
                  <a:lnTo>
                    <a:pt x="3708292" y="639068"/>
                  </a:lnTo>
                  <a:lnTo>
                    <a:pt x="3732452" y="679753"/>
                  </a:lnTo>
                  <a:lnTo>
                    <a:pt x="3756264" y="720756"/>
                  </a:lnTo>
                  <a:lnTo>
                    <a:pt x="3779727" y="762074"/>
                  </a:lnTo>
                  <a:lnTo>
                    <a:pt x="3802838" y="803706"/>
                  </a:lnTo>
                  <a:lnTo>
                    <a:pt x="3825595" y="845647"/>
                  </a:lnTo>
                  <a:lnTo>
                    <a:pt x="3847995" y="887894"/>
                  </a:lnTo>
                  <a:lnTo>
                    <a:pt x="3870035" y="930445"/>
                  </a:lnTo>
                  <a:lnTo>
                    <a:pt x="3891712" y="973296"/>
                  </a:lnTo>
                  <a:lnTo>
                    <a:pt x="3913025" y="1016443"/>
                  </a:lnTo>
                  <a:lnTo>
                    <a:pt x="3933970" y="1059885"/>
                  </a:lnTo>
                  <a:lnTo>
                    <a:pt x="3954545" y="1103617"/>
                  </a:lnTo>
                  <a:lnTo>
                    <a:pt x="3974747" y="1147637"/>
                  </a:lnTo>
                  <a:lnTo>
                    <a:pt x="3994574" y="1191941"/>
                  </a:lnTo>
                  <a:lnTo>
                    <a:pt x="4014023" y="1236526"/>
                  </a:lnTo>
                  <a:lnTo>
                    <a:pt x="4033091" y="1281389"/>
                  </a:lnTo>
                  <a:lnTo>
                    <a:pt x="4051777" y="1326527"/>
                  </a:lnTo>
                  <a:lnTo>
                    <a:pt x="4070076" y="1371937"/>
                  </a:lnTo>
                  <a:lnTo>
                    <a:pt x="4087987" y="1417616"/>
                  </a:lnTo>
                  <a:lnTo>
                    <a:pt x="4105508" y="1463560"/>
                  </a:lnTo>
                  <a:lnTo>
                    <a:pt x="4122635" y="1509767"/>
                  </a:lnTo>
                  <a:lnTo>
                    <a:pt x="4139365" y="1556233"/>
                  </a:lnTo>
                  <a:lnTo>
                    <a:pt x="4155697" y="1602955"/>
                  </a:lnTo>
                  <a:lnTo>
                    <a:pt x="4171628" y="1649930"/>
                  </a:lnTo>
                  <a:lnTo>
                    <a:pt x="4187155" y="1697154"/>
                  </a:lnTo>
                  <a:lnTo>
                    <a:pt x="4202275" y="1744626"/>
                  </a:lnTo>
                  <a:lnTo>
                    <a:pt x="4216986" y="1792341"/>
                  </a:lnTo>
                  <a:lnTo>
                    <a:pt x="4231286" y="1840296"/>
                  </a:lnTo>
                  <a:lnTo>
                    <a:pt x="4245171" y="1888489"/>
                  </a:lnTo>
                  <a:lnTo>
                    <a:pt x="4258639" y="1936915"/>
                  </a:lnTo>
                  <a:lnTo>
                    <a:pt x="4271688" y="1985573"/>
                  </a:lnTo>
                  <a:lnTo>
                    <a:pt x="4284314" y="2034458"/>
                  </a:lnTo>
                  <a:lnTo>
                    <a:pt x="4296516" y="2083568"/>
                  </a:lnTo>
                  <a:lnTo>
                    <a:pt x="4308291" y="2132900"/>
                  </a:lnTo>
                  <a:lnTo>
                    <a:pt x="4319635" y="2182450"/>
                  </a:lnTo>
                  <a:lnTo>
                    <a:pt x="4330547" y="2232215"/>
                  </a:lnTo>
                  <a:lnTo>
                    <a:pt x="4341024" y="2282193"/>
                  </a:lnTo>
                  <a:lnTo>
                    <a:pt x="4351064" y="2332379"/>
                  </a:lnTo>
                  <a:lnTo>
                    <a:pt x="4360663" y="2382771"/>
                  </a:lnTo>
                  <a:lnTo>
                    <a:pt x="4369819" y="2433366"/>
                  </a:lnTo>
                  <a:lnTo>
                    <a:pt x="4378529" y="2484160"/>
                  </a:lnTo>
                  <a:lnTo>
                    <a:pt x="4386792" y="2535151"/>
                  </a:lnTo>
                  <a:lnTo>
                    <a:pt x="4394604" y="2586335"/>
                  </a:lnTo>
                  <a:lnTo>
                    <a:pt x="4401962" y="2637709"/>
                  </a:lnTo>
                  <a:lnTo>
                    <a:pt x="4408865" y="2689271"/>
                  </a:lnTo>
                  <a:lnTo>
                    <a:pt x="4415309" y="2741016"/>
                  </a:lnTo>
                  <a:lnTo>
                    <a:pt x="4421292" y="2792941"/>
                  </a:lnTo>
                  <a:lnTo>
                    <a:pt x="4426811" y="2845045"/>
                  </a:lnTo>
                  <a:lnTo>
                    <a:pt x="4431864" y="2897322"/>
                  </a:lnTo>
                  <a:lnTo>
                    <a:pt x="4436448" y="2949771"/>
                  </a:lnTo>
                  <a:lnTo>
                    <a:pt x="4440561" y="3002388"/>
                  </a:lnTo>
                  <a:lnTo>
                    <a:pt x="4444199" y="3055170"/>
                  </a:lnTo>
                  <a:lnTo>
                    <a:pt x="4447361" y="3108114"/>
                  </a:lnTo>
                  <a:lnTo>
                    <a:pt x="4450043" y="3161216"/>
                  </a:lnTo>
                  <a:lnTo>
                    <a:pt x="4452244" y="3214474"/>
                  </a:lnTo>
                  <a:lnTo>
                    <a:pt x="4453960" y="3267885"/>
                  </a:lnTo>
                  <a:lnTo>
                    <a:pt x="4455189" y="3321445"/>
                  </a:lnTo>
                  <a:lnTo>
                    <a:pt x="4455928" y="3375151"/>
                  </a:lnTo>
                  <a:lnTo>
                    <a:pt x="4456176" y="3429000"/>
                  </a:lnTo>
                  <a:lnTo>
                    <a:pt x="4455928" y="3482848"/>
                  </a:lnTo>
                  <a:lnTo>
                    <a:pt x="4455189" y="3536554"/>
                  </a:lnTo>
                  <a:lnTo>
                    <a:pt x="4453960" y="3590114"/>
                  </a:lnTo>
                  <a:lnTo>
                    <a:pt x="4452244" y="3643525"/>
                  </a:lnTo>
                  <a:lnTo>
                    <a:pt x="4450043" y="3696783"/>
                  </a:lnTo>
                  <a:lnTo>
                    <a:pt x="4447361" y="3749886"/>
                  </a:lnTo>
                  <a:lnTo>
                    <a:pt x="4444199" y="3802830"/>
                  </a:lnTo>
                  <a:lnTo>
                    <a:pt x="4440561" y="3855612"/>
                  </a:lnTo>
                  <a:lnTo>
                    <a:pt x="4436448" y="3908229"/>
                  </a:lnTo>
                  <a:lnTo>
                    <a:pt x="4431864" y="3960678"/>
                  </a:lnTo>
                  <a:lnTo>
                    <a:pt x="4426811" y="4012956"/>
                  </a:lnTo>
                  <a:lnTo>
                    <a:pt x="4421292" y="4065059"/>
                  </a:lnTo>
                  <a:lnTo>
                    <a:pt x="4415309" y="4116985"/>
                  </a:lnTo>
                  <a:lnTo>
                    <a:pt x="4408865" y="4168730"/>
                  </a:lnTo>
                  <a:lnTo>
                    <a:pt x="4401962" y="4220292"/>
                  </a:lnTo>
                  <a:lnTo>
                    <a:pt x="4394604" y="4271666"/>
                  </a:lnTo>
                  <a:lnTo>
                    <a:pt x="4386792" y="4322850"/>
                  </a:lnTo>
                  <a:lnTo>
                    <a:pt x="4378529" y="4373841"/>
                  </a:lnTo>
                  <a:lnTo>
                    <a:pt x="4369819" y="4424636"/>
                  </a:lnTo>
                  <a:lnTo>
                    <a:pt x="4360663" y="4475231"/>
                  </a:lnTo>
                  <a:lnTo>
                    <a:pt x="4351064" y="4525623"/>
                  </a:lnTo>
                  <a:lnTo>
                    <a:pt x="4341024" y="4575810"/>
                  </a:lnTo>
                  <a:lnTo>
                    <a:pt x="4330547" y="4625787"/>
                  </a:lnTo>
                  <a:lnTo>
                    <a:pt x="4319635" y="4675553"/>
                  </a:lnTo>
                  <a:lnTo>
                    <a:pt x="4308291" y="4725103"/>
                  </a:lnTo>
                  <a:lnTo>
                    <a:pt x="4296516" y="4774434"/>
                  </a:lnTo>
                  <a:lnTo>
                    <a:pt x="4284314" y="4823545"/>
                  </a:lnTo>
                  <a:lnTo>
                    <a:pt x="4271688" y="4872430"/>
                  </a:lnTo>
                  <a:lnTo>
                    <a:pt x="4258639" y="4921088"/>
                  </a:lnTo>
                  <a:lnTo>
                    <a:pt x="4245171" y="4969514"/>
                  </a:lnTo>
                  <a:lnTo>
                    <a:pt x="4231286" y="5017707"/>
                  </a:lnTo>
                  <a:lnTo>
                    <a:pt x="4216986" y="5065662"/>
                  </a:lnTo>
                  <a:lnTo>
                    <a:pt x="4202275" y="5113377"/>
                  </a:lnTo>
                  <a:lnTo>
                    <a:pt x="4187155" y="5160848"/>
                  </a:lnTo>
                  <a:lnTo>
                    <a:pt x="4171628" y="5208072"/>
                  </a:lnTo>
                  <a:lnTo>
                    <a:pt x="4155697" y="5255047"/>
                  </a:lnTo>
                  <a:lnTo>
                    <a:pt x="4139365" y="5301769"/>
                  </a:lnTo>
                  <a:lnTo>
                    <a:pt x="4122635" y="5348234"/>
                  </a:lnTo>
                  <a:lnTo>
                    <a:pt x="4105508" y="5394440"/>
                  </a:lnTo>
                  <a:lnTo>
                    <a:pt x="4087987" y="5440384"/>
                  </a:lnTo>
                  <a:lnTo>
                    <a:pt x="4070076" y="5486062"/>
                  </a:lnTo>
                  <a:lnTo>
                    <a:pt x="4051777" y="5531472"/>
                  </a:lnTo>
                  <a:lnTo>
                    <a:pt x="4033091" y="5576610"/>
                  </a:lnTo>
                  <a:lnTo>
                    <a:pt x="4014023" y="5621472"/>
                  </a:lnTo>
                  <a:lnTo>
                    <a:pt x="3994574" y="5666057"/>
                  </a:lnTo>
                  <a:lnTo>
                    <a:pt x="3974747" y="5710360"/>
                  </a:lnTo>
                  <a:lnTo>
                    <a:pt x="3954545" y="5754379"/>
                  </a:lnTo>
                  <a:lnTo>
                    <a:pt x="3933970" y="5798110"/>
                  </a:lnTo>
                  <a:lnTo>
                    <a:pt x="3913025" y="5841550"/>
                  </a:lnTo>
                  <a:lnTo>
                    <a:pt x="3891712" y="5884697"/>
                  </a:lnTo>
                  <a:lnTo>
                    <a:pt x="3870035" y="5927547"/>
                  </a:lnTo>
                  <a:lnTo>
                    <a:pt x="3847995" y="5970096"/>
                  </a:lnTo>
                  <a:lnTo>
                    <a:pt x="3825595" y="6012342"/>
                  </a:lnTo>
                  <a:lnTo>
                    <a:pt x="3802838" y="6054282"/>
                  </a:lnTo>
                  <a:lnTo>
                    <a:pt x="3779727" y="6095912"/>
                  </a:lnTo>
                  <a:lnTo>
                    <a:pt x="3756264" y="6137229"/>
                  </a:lnTo>
                  <a:lnTo>
                    <a:pt x="3732452" y="6178231"/>
                  </a:lnTo>
                  <a:lnTo>
                    <a:pt x="3708292" y="6218913"/>
                  </a:lnTo>
                  <a:lnTo>
                    <a:pt x="3683789" y="6259273"/>
                  </a:lnTo>
                  <a:lnTo>
                    <a:pt x="3658944" y="6299308"/>
                  </a:lnTo>
                  <a:lnTo>
                    <a:pt x="3633760" y="6339015"/>
                  </a:lnTo>
                  <a:lnTo>
                    <a:pt x="3608240" y="6378390"/>
                  </a:lnTo>
                  <a:lnTo>
                    <a:pt x="3582386" y="6417430"/>
                  </a:lnTo>
                  <a:lnTo>
                    <a:pt x="3556201" y="6456132"/>
                  </a:lnTo>
                  <a:lnTo>
                    <a:pt x="3529688" y="6494494"/>
                  </a:lnTo>
                  <a:lnTo>
                    <a:pt x="3502848" y="6532511"/>
                  </a:lnTo>
                  <a:lnTo>
                    <a:pt x="3475685" y="6570181"/>
                  </a:lnTo>
                  <a:lnTo>
                    <a:pt x="3448202" y="6607500"/>
                  </a:lnTo>
                  <a:lnTo>
                    <a:pt x="3420400" y="6644466"/>
                  </a:lnTo>
                  <a:lnTo>
                    <a:pt x="3392283" y="6681075"/>
                  </a:lnTo>
                  <a:lnTo>
                    <a:pt x="3363852" y="6717324"/>
                  </a:lnTo>
                  <a:lnTo>
                    <a:pt x="3335112" y="6753210"/>
                  </a:lnTo>
                  <a:lnTo>
                    <a:pt x="3306064" y="6788730"/>
                  </a:lnTo>
                  <a:lnTo>
                    <a:pt x="3243072" y="6857999"/>
                  </a:lnTo>
                  <a:lnTo>
                    <a:pt x="0" y="6857999"/>
                  </a:lnTo>
                  <a:lnTo>
                    <a:pt x="0" y="0"/>
                  </a:lnTo>
                  <a:close/>
                </a:path>
              </a:pathLst>
            </a:custGeom>
            <a:ln w="9525">
              <a:solidFill>
                <a:srgbClr val="EEEEEE"/>
              </a:solidFill>
            </a:ln>
          </p:spPr>
          <p:txBody>
            <a:bodyPr wrap="square" lIns="0" tIns="0" rIns="0" bIns="0" rtlCol="0"/>
            <a:lstStyle/>
            <a:p>
              <a:endParaRPr dirty="0"/>
            </a:p>
          </p:txBody>
        </p:sp>
        <p:sp>
          <p:nvSpPr>
            <p:cNvPr id="6" name="object 6"/>
            <p:cNvSpPr/>
            <p:nvPr/>
          </p:nvSpPr>
          <p:spPr>
            <a:xfrm>
              <a:off x="0" y="0"/>
              <a:ext cx="4447540" cy="6858000"/>
            </a:xfrm>
            <a:custGeom>
              <a:avLst/>
              <a:gdLst/>
              <a:ahLst/>
              <a:cxnLst/>
              <a:rect l="l" t="t" r="r" b="b"/>
              <a:pathLst>
                <a:path w="4447540" h="6858000">
                  <a:moveTo>
                    <a:pt x="3233928" y="0"/>
                  </a:moveTo>
                  <a:lnTo>
                    <a:pt x="0" y="0"/>
                  </a:lnTo>
                  <a:lnTo>
                    <a:pt x="0" y="6857999"/>
                  </a:lnTo>
                  <a:lnTo>
                    <a:pt x="3233928" y="6857999"/>
                  </a:lnTo>
                  <a:lnTo>
                    <a:pt x="3296920" y="6788730"/>
                  </a:lnTo>
                  <a:lnTo>
                    <a:pt x="3325968" y="6753210"/>
                  </a:lnTo>
                  <a:lnTo>
                    <a:pt x="3354708" y="6717324"/>
                  </a:lnTo>
                  <a:lnTo>
                    <a:pt x="3383139" y="6681075"/>
                  </a:lnTo>
                  <a:lnTo>
                    <a:pt x="3411256" y="6644466"/>
                  </a:lnTo>
                  <a:lnTo>
                    <a:pt x="3439058" y="6607500"/>
                  </a:lnTo>
                  <a:lnTo>
                    <a:pt x="3466541" y="6570181"/>
                  </a:lnTo>
                  <a:lnTo>
                    <a:pt x="3493704" y="6532511"/>
                  </a:lnTo>
                  <a:lnTo>
                    <a:pt x="3520544" y="6494494"/>
                  </a:lnTo>
                  <a:lnTo>
                    <a:pt x="3547057" y="6456132"/>
                  </a:lnTo>
                  <a:lnTo>
                    <a:pt x="3573242" y="6417430"/>
                  </a:lnTo>
                  <a:lnTo>
                    <a:pt x="3599096" y="6378390"/>
                  </a:lnTo>
                  <a:lnTo>
                    <a:pt x="3624616" y="6339015"/>
                  </a:lnTo>
                  <a:lnTo>
                    <a:pt x="3649800" y="6299308"/>
                  </a:lnTo>
                  <a:lnTo>
                    <a:pt x="3674645" y="6259273"/>
                  </a:lnTo>
                  <a:lnTo>
                    <a:pt x="3699148" y="6218913"/>
                  </a:lnTo>
                  <a:lnTo>
                    <a:pt x="3723308" y="6178231"/>
                  </a:lnTo>
                  <a:lnTo>
                    <a:pt x="3747120" y="6137229"/>
                  </a:lnTo>
                  <a:lnTo>
                    <a:pt x="3770583" y="6095912"/>
                  </a:lnTo>
                  <a:lnTo>
                    <a:pt x="3793694" y="6054282"/>
                  </a:lnTo>
                  <a:lnTo>
                    <a:pt x="3816451" y="6012342"/>
                  </a:lnTo>
                  <a:lnTo>
                    <a:pt x="3838851" y="5970096"/>
                  </a:lnTo>
                  <a:lnTo>
                    <a:pt x="3860891" y="5927547"/>
                  </a:lnTo>
                  <a:lnTo>
                    <a:pt x="3882568" y="5884697"/>
                  </a:lnTo>
                  <a:lnTo>
                    <a:pt x="3903881" y="5841550"/>
                  </a:lnTo>
                  <a:lnTo>
                    <a:pt x="3924826" y="5798110"/>
                  </a:lnTo>
                  <a:lnTo>
                    <a:pt x="3945401" y="5754379"/>
                  </a:lnTo>
                  <a:lnTo>
                    <a:pt x="3965603" y="5710360"/>
                  </a:lnTo>
                  <a:lnTo>
                    <a:pt x="3985430" y="5666057"/>
                  </a:lnTo>
                  <a:lnTo>
                    <a:pt x="4004879" y="5621472"/>
                  </a:lnTo>
                  <a:lnTo>
                    <a:pt x="4023947" y="5576610"/>
                  </a:lnTo>
                  <a:lnTo>
                    <a:pt x="4042633" y="5531472"/>
                  </a:lnTo>
                  <a:lnTo>
                    <a:pt x="4060932" y="5486062"/>
                  </a:lnTo>
                  <a:lnTo>
                    <a:pt x="4078843" y="5440384"/>
                  </a:lnTo>
                  <a:lnTo>
                    <a:pt x="4096364" y="5394440"/>
                  </a:lnTo>
                  <a:lnTo>
                    <a:pt x="4113491" y="5348234"/>
                  </a:lnTo>
                  <a:lnTo>
                    <a:pt x="4130221" y="5301769"/>
                  </a:lnTo>
                  <a:lnTo>
                    <a:pt x="4146553" y="5255047"/>
                  </a:lnTo>
                  <a:lnTo>
                    <a:pt x="4162484" y="5208072"/>
                  </a:lnTo>
                  <a:lnTo>
                    <a:pt x="4178011" y="5160848"/>
                  </a:lnTo>
                  <a:lnTo>
                    <a:pt x="4193131" y="5113377"/>
                  </a:lnTo>
                  <a:lnTo>
                    <a:pt x="4207842" y="5065662"/>
                  </a:lnTo>
                  <a:lnTo>
                    <a:pt x="4222142" y="5017707"/>
                  </a:lnTo>
                  <a:lnTo>
                    <a:pt x="4236027" y="4969514"/>
                  </a:lnTo>
                  <a:lnTo>
                    <a:pt x="4249495" y="4921088"/>
                  </a:lnTo>
                  <a:lnTo>
                    <a:pt x="4262544" y="4872430"/>
                  </a:lnTo>
                  <a:lnTo>
                    <a:pt x="4275170" y="4823545"/>
                  </a:lnTo>
                  <a:lnTo>
                    <a:pt x="4287372" y="4774434"/>
                  </a:lnTo>
                  <a:lnTo>
                    <a:pt x="4299147" y="4725103"/>
                  </a:lnTo>
                  <a:lnTo>
                    <a:pt x="4310491" y="4675553"/>
                  </a:lnTo>
                  <a:lnTo>
                    <a:pt x="4321403" y="4625787"/>
                  </a:lnTo>
                  <a:lnTo>
                    <a:pt x="4331880" y="4575810"/>
                  </a:lnTo>
                  <a:lnTo>
                    <a:pt x="4341920" y="4525623"/>
                  </a:lnTo>
                  <a:lnTo>
                    <a:pt x="4351519" y="4475231"/>
                  </a:lnTo>
                  <a:lnTo>
                    <a:pt x="4360675" y="4424636"/>
                  </a:lnTo>
                  <a:lnTo>
                    <a:pt x="4369385" y="4373841"/>
                  </a:lnTo>
                  <a:lnTo>
                    <a:pt x="4377648" y="4322850"/>
                  </a:lnTo>
                  <a:lnTo>
                    <a:pt x="4385460" y="4271666"/>
                  </a:lnTo>
                  <a:lnTo>
                    <a:pt x="4392818" y="4220292"/>
                  </a:lnTo>
                  <a:lnTo>
                    <a:pt x="4399721" y="4168730"/>
                  </a:lnTo>
                  <a:lnTo>
                    <a:pt x="4406165" y="4116985"/>
                  </a:lnTo>
                  <a:lnTo>
                    <a:pt x="4412148" y="4065059"/>
                  </a:lnTo>
                  <a:lnTo>
                    <a:pt x="4417667" y="4012956"/>
                  </a:lnTo>
                  <a:lnTo>
                    <a:pt x="4422720" y="3960678"/>
                  </a:lnTo>
                  <a:lnTo>
                    <a:pt x="4427304" y="3908229"/>
                  </a:lnTo>
                  <a:lnTo>
                    <a:pt x="4431417" y="3855612"/>
                  </a:lnTo>
                  <a:lnTo>
                    <a:pt x="4435055" y="3802830"/>
                  </a:lnTo>
                  <a:lnTo>
                    <a:pt x="4438217" y="3749886"/>
                  </a:lnTo>
                  <a:lnTo>
                    <a:pt x="4440899" y="3696783"/>
                  </a:lnTo>
                  <a:lnTo>
                    <a:pt x="4443100" y="3643525"/>
                  </a:lnTo>
                  <a:lnTo>
                    <a:pt x="4444816" y="3590114"/>
                  </a:lnTo>
                  <a:lnTo>
                    <a:pt x="4446045" y="3536554"/>
                  </a:lnTo>
                  <a:lnTo>
                    <a:pt x="4446784" y="3482848"/>
                  </a:lnTo>
                  <a:lnTo>
                    <a:pt x="4447032" y="3429000"/>
                  </a:lnTo>
                  <a:lnTo>
                    <a:pt x="4446784" y="3375151"/>
                  </a:lnTo>
                  <a:lnTo>
                    <a:pt x="4446045" y="3321445"/>
                  </a:lnTo>
                  <a:lnTo>
                    <a:pt x="4444816" y="3267885"/>
                  </a:lnTo>
                  <a:lnTo>
                    <a:pt x="4443100" y="3214474"/>
                  </a:lnTo>
                  <a:lnTo>
                    <a:pt x="4440899" y="3161216"/>
                  </a:lnTo>
                  <a:lnTo>
                    <a:pt x="4438217" y="3108114"/>
                  </a:lnTo>
                  <a:lnTo>
                    <a:pt x="4435055" y="3055170"/>
                  </a:lnTo>
                  <a:lnTo>
                    <a:pt x="4431417" y="3002388"/>
                  </a:lnTo>
                  <a:lnTo>
                    <a:pt x="4427304" y="2949771"/>
                  </a:lnTo>
                  <a:lnTo>
                    <a:pt x="4422720" y="2897322"/>
                  </a:lnTo>
                  <a:lnTo>
                    <a:pt x="4417667" y="2845045"/>
                  </a:lnTo>
                  <a:lnTo>
                    <a:pt x="4412148" y="2792941"/>
                  </a:lnTo>
                  <a:lnTo>
                    <a:pt x="4406165" y="2741016"/>
                  </a:lnTo>
                  <a:lnTo>
                    <a:pt x="4399721" y="2689271"/>
                  </a:lnTo>
                  <a:lnTo>
                    <a:pt x="4392818" y="2637709"/>
                  </a:lnTo>
                  <a:lnTo>
                    <a:pt x="4385460" y="2586335"/>
                  </a:lnTo>
                  <a:lnTo>
                    <a:pt x="4377648" y="2535151"/>
                  </a:lnTo>
                  <a:lnTo>
                    <a:pt x="4369385" y="2484160"/>
                  </a:lnTo>
                  <a:lnTo>
                    <a:pt x="4360675" y="2433366"/>
                  </a:lnTo>
                  <a:lnTo>
                    <a:pt x="4351519" y="2382771"/>
                  </a:lnTo>
                  <a:lnTo>
                    <a:pt x="4341920" y="2332379"/>
                  </a:lnTo>
                  <a:lnTo>
                    <a:pt x="4331880" y="2282193"/>
                  </a:lnTo>
                  <a:lnTo>
                    <a:pt x="4321403" y="2232215"/>
                  </a:lnTo>
                  <a:lnTo>
                    <a:pt x="4310491" y="2182450"/>
                  </a:lnTo>
                  <a:lnTo>
                    <a:pt x="4299147" y="2132900"/>
                  </a:lnTo>
                  <a:lnTo>
                    <a:pt x="4287372" y="2083568"/>
                  </a:lnTo>
                  <a:lnTo>
                    <a:pt x="4275170" y="2034458"/>
                  </a:lnTo>
                  <a:lnTo>
                    <a:pt x="4262544" y="1985573"/>
                  </a:lnTo>
                  <a:lnTo>
                    <a:pt x="4249495" y="1936915"/>
                  </a:lnTo>
                  <a:lnTo>
                    <a:pt x="4236027" y="1888489"/>
                  </a:lnTo>
                  <a:lnTo>
                    <a:pt x="4222142" y="1840296"/>
                  </a:lnTo>
                  <a:lnTo>
                    <a:pt x="4207842" y="1792341"/>
                  </a:lnTo>
                  <a:lnTo>
                    <a:pt x="4193131" y="1744626"/>
                  </a:lnTo>
                  <a:lnTo>
                    <a:pt x="4178011" y="1697154"/>
                  </a:lnTo>
                  <a:lnTo>
                    <a:pt x="4162484" y="1649930"/>
                  </a:lnTo>
                  <a:lnTo>
                    <a:pt x="4146553" y="1602955"/>
                  </a:lnTo>
                  <a:lnTo>
                    <a:pt x="4130221" y="1556233"/>
                  </a:lnTo>
                  <a:lnTo>
                    <a:pt x="4113491" y="1509767"/>
                  </a:lnTo>
                  <a:lnTo>
                    <a:pt x="4096364" y="1463560"/>
                  </a:lnTo>
                  <a:lnTo>
                    <a:pt x="4078843" y="1417616"/>
                  </a:lnTo>
                  <a:lnTo>
                    <a:pt x="4060932" y="1371937"/>
                  </a:lnTo>
                  <a:lnTo>
                    <a:pt x="4042633" y="1326527"/>
                  </a:lnTo>
                  <a:lnTo>
                    <a:pt x="4023947" y="1281389"/>
                  </a:lnTo>
                  <a:lnTo>
                    <a:pt x="4004879" y="1236526"/>
                  </a:lnTo>
                  <a:lnTo>
                    <a:pt x="3985430" y="1191941"/>
                  </a:lnTo>
                  <a:lnTo>
                    <a:pt x="3965603" y="1147637"/>
                  </a:lnTo>
                  <a:lnTo>
                    <a:pt x="3945401" y="1103617"/>
                  </a:lnTo>
                  <a:lnTo>
                    <a:pt x="3924826" y="1059885"/>
                  </a:lnTo>
                  <a:lnTo>
                    <a:pt x="3903881" y="1016443"/>
                  </a:lnTo>
                  <a:lnTo>
                    <a:pt x="3882568" y="973296"/>
                  </a:lnTo>
                  <a:lnTo>
                    <a:pt x="3860891" y="930445"/>
                  </a:lnTo>
                  <a:lnTo>
                    <a:pt x="3838851" y="887894"/>
                  </a:lnTo>
                  <a:lnTo>
                    <a:pt x="3816451" y="845647"/>
                  </a:lnTo>
                  <a:lnTo>
                    <a:pt x="3793694" y="803706"/>
                  </a:lnTo>
                  <a:lnTo>
                    <a:pt x="3770583" y="762074"/>
                  </a:lnTo>
                  <a:lnTo>
                    <a:pt x="3747120" y="720756"/>
                  </a:lnTo>
                  <a:lnTo>
                    <a:pt x="3723308" y="679753"/>
                  </a:lnTo>
                  <a:lnTo>
                    <a:pt x="3699148" y="639068"/>
                  </a:lnTo>
                  <a:lnTo>
                    <a:pt x="3674645" y="598706"/>
                  </a:lnTo>
                  <a:lnTo>
                    <a:pt x="3649800" y="558669"/>
                  </a:lnTo>
                  <a:lnTo>
                    <a:pt x="3624616" y="518961"/>
                  </a:lnTo>
                  <a:lnTo>
                    <a:pt x="3599096" y="479584"/>
                  </a:lnTo>
                  <a:lnTo>
                    <a:pt x="3573242" y="440542"/>
                  </a:lnTo>
                  <a:lnTo>
                    <a:pt x="3547057" y="401837"/>
                  </a:lnTo>
                  <a:lnTo>
                    <a:pt x="3520544" y="363473"/>
                  </a:lnTo>
                  <a:lnTo>
                    <a:pt x="3493704" y="325454"/>
                  </a:lnTo>
                  <a:lnTo>
                    <a:pt x="3466541" y="287781"/>
                  </a:lnTo>
                  <a:lnTo>
                    <a:pt x="3439058" y="250459"/>
                  </a:lnTo>
                  <a:lnTo>
                    <a:pt x="3411256" y="213491"/>
                  </a:lnTo>
                  <a:lnTo>
                    <a:pt x="3383139" y="176879"/>
                  </a:lnTo>
                  <a:lnTo>
                    <a:pt x="3354708" y="140627"/>
                  </a:lnTo>
                  <a:lnTo>
                    <a:pt x="3325968" y="104738"/>
                  </a:lnTo>
                  <a:lnTo>
                    <a:pt x="3296920" y="69215"/>
                  </a:lnTo>
                  <a:lnTo>
                    <a:pt x="3233928" y="0"/>
                  </a:lnTo>
                  <a:close/>
                </a:path>
              </a:pathLst>
            </a:custGeom>
            <a:solidFill>
              <a:srgbClr val="FFFFFF"/>
            </a:solidFill>
          </p:spPr>
          <p:txBody>
            <a:bodyPr wrap="square" lIns="0" tIns="0" rIns="0" bIns="0" rtlCol="0"/>
            <a:lstStyle/>
            <a:p>
              <a:endParaRPr dirty="0"/>
            </a:p>
          </p:txBody>
        </p:sp>
      </p:grpSp>
      <p:sp>
        <p:nvSpPr>
          <p:cNvPr id="7" name="object 7"/>
          <p:cNvSpPr txBox="1">
            <a:spLocks noGrp="1"/>
          </p:cNvSpPr>
          <p:nvPr>
            <p:ph type="title"/>
          </p:nvPr>
        </p:nvSpPr>
        <p:spPr>
          <a:xfrm>
            <a:off x="254508" y="1195329"/>
            <a:ext cx="3907862" cy="1149802"/>
          </a:xfrm>
          <a:prstGeom prst="rect">
            <a:avLst/>
          </a:prstGeom>
        </p:spPr>
        <p:txBody>
          <a:bodyPr vert="horz" wrap="square" lIns="0" tIns="13335" rIns="0" bIns="0" rtlCol="0">
            <a:spAutoFit/>
          </a:bodyPr>
          <a:lstStyle/>
          <a:p>
            <a:pPr marL="12700">
              <a:lnSpc>
                <a:spcPts val="2965"/>
              </a:lnSpc>
              <a:spcBef>
                <a:spcPts val="105"/>
              </a:spcBef>
            </a:pPr>
            <a:r>
              <a:rPr sz="2600" spc="-45" dirty="0"/>
              <a:t>全国：10</a:t>
            </a:r>
            <a:r>
              <a:rPr sz="2600" spc="-55" dirty="0"/>
              <a:t>年間の</a:t>
            </a:r>
            <a:endParaRPr sz="2600" dirty="0"/>
          </a:p>
          <a:p>
            <a:pPr marL="12700">
              <a:lnSpc>
                <a:spcPts val="2965"/>
              </a:lnSpc>
            </a:pPr>
            <a:r>
              <a:rPr sz="2600" spc="-60" dirty="0" err="1"/>
              <a:t>献腎移植症例数の推移</a:t>
            </a:r>
            <a:br>
              <a:rPr lang="en-US" sz="2600" spc="-60" dirty="0"/>
            </a:br>
            <a:r>
              <a:rPr lang="ja-JP" altLang="en-US" sz="2200" spc="-40" dirty="0">
                <a:latin typeface="Yu Gothic Light" panose="020B0300000000000000" pitchFamily="34" charset="-128"/>
                <a:ea typeface="Yu Gothic Light" panose="020B0300000000000000" pitchFamily="34" charset="-128"/>
              </a:rPr>
              <a:t>（</a:t>
            </a:r>
            <a:r>
              <a:rPr lang="ja-JP" altLang="en-US" sz="2200" spc="-65" dirty="0">
                <a:solidFill>
                  <a:srgbClr val="FF0000"/>
                </a:solidFill>
                <a:latin typeface="Yu Gothic Light" panose="020B0300000000000000" pitchFamily="34" charset="-128"/>
                <a:ea typeface="Yu Gothic Light" panose="020B0300000000000000" pitchFamily="34" charset="-128"/>
              </a:rPr>
              <a:t>膵腎・肝腎同時移植を含む</a:t>
            </a:r>
            <a:r>
              <a:rPr lang="ja-JP" altLang="en-US" sz="2200" spc="-50" dirty="0">
                <a:latin typeface="Yu Gothic Light" panose="020B0300000000000000" pitchFamily="34" charset="-128"/>
                <a:ea typeface="Yu Gothic Light" panose="020B0300000000000000" pitchFamily="34" charset="-128"/>
              </a:rPr>
              <a:t>）</a:t>
            </a:r>
            <a:endParaRPr sz="2200" dirty="0"/>
          </a:p>
        </p:txBody>
      </p:sp>
      <p:grpSp>
        <p:nvGrpSpPr>
          <p:cNvPr id="8" name="object 8"/>
          <p:cNvGrpSpPr/>
          <p:nvPr/>
        </p:nvGrpSpPr>
        <p:grpSpPr>
          <a:xfrm>
            <a:off x="0" y="1426463"/>
            <a:ext cx="3779520" cy="1035050"/>
            <a:chOff x="0" y="1426463"/>
            <a:chExt cx="3779520" cy="1035050"/>
          </a:xfrm>
        </p:grpSpPr>
        <p:sp>
          <p:nvSpPr>
            <p:cNvPr id="9" name="object 9"/>
            <p:cNvSpPr/>
            <p:nvPr/>
          </p:nvSpPr>
          <p:spPr>
            <a:xfrm>
              <a:off x="0" y="1426463"/>
              <a:ext cx="128270" cy="654050"/>
            </a:xfrm>
            <a:custGeom>
              <a:avLst/>
              <a:gdLst/>
              <a:ahLst/>
              <a:cxnLst/>
              <a:rect l="l" t="t" r="r" b="b"/>
              <a:pathLst>
                <a:path w="128270" h="654050">
                  <a:moveTo>
                    <a:pt x="128016" y="0"/>
                  </a:moveTo>
                  <a:lnTo>
                    <a:pt x="0" y="0"/>
                  </a:lnTo>
                  <a:lnTo>
                    <a:pt x="0" y="653796"/>
                  </a:lnTo>
                  <a:lnTo>
                    <a:pt x="128016" y="653796"/>
                  </a:lnTo>
                  <a:lnTo>
                    <a:pt x="128016" y="0"/>
                  </a:lnTo>
                  <a:close/>
                </a:path>
              </a:pathLst>
            </a:custGeom>
            <a:solidFill>
              <a:srgbClr val="EC7C30"/>
            </a:solidFill>
          </p:spPr>
          <p:txBody>
            <a:bodyPr wrap="square" lIns="0" tIns="0" rIns="0" bIns="0" rtlCol="0"/>
            <a:lstStyle/>
            <a:p>
              <a:endParaRPr/>
            </a:p>
          </p:txBody>
        </p:sp>
        <p:sp>
          <p:nvSpPr>
            <p:cNvPr id="10" name="object 10"/>
            <p:cNvSpPr/>
            <p:nvPr/>
          </p:nvSpPr>
          <p:spPr>
            <a:xfrm>
              <a:off x="396240" y="2442972"/>
              <a:ext cx="3383279" cy="18415"/>
            </a:xfrm>
            <a:custGeom>
              <a:avLst/>
              <a:gdLst/>
              <a:ahLst/>
              <a:cxnLst/>
              <a:rect l="l" t="t" r="r" b="b"/>
              <a:pathLst>
                <a:path w="3383279" h="18414">
                  <a:moveTo>
                    <a:pt x="3383279" y="0"/>
                  </a:moveTo>
                  <a:lnTo>
                    <a:pt x="0" y="0"/>
                  </a:lnTo>
                  <a:lnTo>
                    <a:pt x="0" y="18287"/>
                  </a:lnTo>
                  <a:lnTo>
                    <a:pt x="3383279" y="18287"/>
                  </a:lnTo>
                  <a:lnTo>
                    <a:pt x="3383279" y="0"/>
                  </a:lnTo>
                  <a:close/>
                </a:path>
              </a:pathLst>
            </a:custGeom>
            <a:solidFill>
              <a:srgbClr val="D4D4D4"/>
            </a:solidFill>
          </p:spPr>
          <p:txBody>
            <a:bodyPr wrap="square" lIns="0" tIns="0" rIns="0" bIns="0" rtlCol="0"/>
            <a:lstStyle/>
            <a:p>
              <a:endParaRPr/>
            </a:p>
          </p:txBody>
        </p:sp>
      </p:grpSp>
      <p:sp>
        <p:nvSpPr>
          <p:cNvPr id="11" name="object 11"/>
          <p:cNvSpPr txBox="1"/>
          <p:nvPr/>
        </p:nvSpPr>
        <p:spPr>
          <a:xfrm>
            <a:off x="449681" y="2584551"/>
            <a:ext cx="3588919" cy="1341265"/>
          </a:xfrm>
          <a:prstGeom prst="rect">
            <a:avLst/>
          </a:prstGeom>
        </p:spPr>
        <p:txBody>
          <a:bodyPr vert="horz" wrap="square" lIns="0" tIns="139065" rIns="0" bIns="0" rtlCol="0">
            <a:spAutoFit/>
          </a:bodyPr>
          <a:lstStyle/>
          <a:p>
            <a:pPr marL="12700">
              <a:lnSpc>
                <a:spcPct val="100000"/>
              </a:lnSpc>
              <a:spcBef>
                <a:spcPts val="1095"/>
              </a:spcBef>
            </a:pPr>
            <a:r>
              <a:rPr sz="1700" b="1" spc="-10" dirty="0">
                <a:latin typeface="游ゴシック"/>
                <a:cs typeface="游ゴシック"/>
              </a:rPr>
              <a:t>202</a:t>
            </a:r>
            <a:r>
              <a:rPr lang="en-US" sz="1700" b="1" spc="-10" dirty="0">
                <a:latin typeface="游ゴシック"/>
                <a:cs typeface="游ゴシック"/>
              </a:rPr>
              <a:t>3</a:t>
            </a:r>
            <a:r>
              <a:rPr sz="1700" b="1" spc="-10" dirty="0">
                <a:latin typeface="游ゴシック"/>
                <a:cs typeface="游ゴシック"/>
              </a:rPr>
              <a:t>年全国前年比</a:t>
            </a:r>
            <a:endParaRPr sz="1700" dirty="0">
              <a:latin typeface="游ゴシック"/>
              <a:cs typeface="游ゴシック"/>
            </a:endParaRPr>
          </a:p>
          <a:p>
            <a:pPr marL="228600" marR="5080" indent="185420">
              <a:lnSpc>
                <a:spcPct val="104800"/>
              </a:lnSpc>
              <a:spcBef>
                <a:spcPts val="894"/>
              </a:spcBef>
            </a:pPr>
            <a:r>
              <a:rPr sz="1700" b="1" spc="-5" dirty="0">
                <a:latin typeface="游ゴシック"/>
                <a:cs typeface="游ゴシック"/>
              </a:rPr>
              <a:t>総数：</a:t>
            </a:r>
            <a:r>
              <a:rPr lang="en-US" sz="1700" b="1" spc="-10" dirty="0">
                <a:latin typeface="游ゴシック"/>
                <a:cs typeface="游ゴシック"/>
              </a:rPr>
              <a:t>248</a:t>
            </a:r>
            <a:r>
              <a:rPr sz="1700" b="1" dirty="0">
                <a:latin typeface="游ゴシック"/>
                <a:cs typeface="游ゴシック"/>
              </a:rPr>
              <a:t>例</a:t>
            </a:r>
            <a:r>
              <a:rPr sz="1700" b="1" spc="-10" dirty="0">
                <a:latin typeface="游ゴシック"/>
                <a:cs typeface="游ゴシック"/>
              </a:rPr>
              <a:t>（前年</a:t>
            </a:r>
            <a:r>
              <a:rPr lang="ja-JP" altLang="en-US" sz="1700" b="1" spc="-10" dirty="0">
                <a:latin typeface="游ゴシック"/>
                <a:cs typeface="游ゴシック"/>
              </a:rPr>
              <a:t>比 </a:t>
            </a:r>
            <a:r>
              <a:rPr lang="en-US" altLang="ja-JP" sz="1700" b="1" spc="-10" dirty="0">
                <a:latin typeface="游ゴシック"/>
                <a:cs typeface="游ゴシック"/>
              </a:rPr>
              <a:t>50</a:t>
            </a:r>
            <a:r>
              <a:rPr sz="1700" b="1" spc="-10" dirty="0">
                <a:latin typeface="游ゴシック"/>
                <a:cs typeface="游ゴシック"/>
              </a:rPr>
              <a:t>例</a:t>
            </a:r>
            <a:r>
              <a:rPr lang="ja-JP" altLang="en-US" sz="1700" b="1" dirty="0">
                <a:latin typeface="游ゴシック"/>
                <a:cs typeface="游ゴシック"/>
              </a:rPr>
              <a:t>増</a:t>
            </a:r>
            <a:r>
              <a:rPr lang="ja-JP" altLang="en-US" sz="1700" b="1" spc="-50" dirty="0">
                <a:latin typeface="游ゴシック"/>
                <a:cs typeface="游ゴシック"/>
              </a:rPr>
              <a:t>）</a:t>
            </a:r>
            <a:br>
              <a:rPr lang="en-US" sz="1700" b="1" spc="-50" dirty="0">
                <a:latin typeface="游ゴシック"/>
                <a:cs typeface="游ゴシック"/>
              </a:rPr>
            </a:br>
            <a:r>
              <a:rPr sz="1700" b="1" spc="-5" dirty="0">
                <a:latin typeface="游ゴシック"/>
                <a:cs typeface="游ゴシック"/>
              </a:rPr>
              <a:t>脳死下：</a:t>
            </a:r>
            <a:r>
              <a:rPr lang="en-US" altLang="ja-JP" sz="1700" b="1" spc="-10" dirty="0">
                <a:latin typeface="游ゴシック"/>
                <a:cs typeface="游ゴシック"/>
              </a:rPr>
              <a:t>219</a:t>
            </a:r>
            <a:r>
              <a:rPr sz="1700" b="1" dirty="0">
                <a:latin typeface="游ゴシック"/>
                <a:cs typeface="游ゴシック"/>
              </a:rPr>
              <a:t>例</a:t>
            </a:r>
            <a:r>
              <a:rPr sz="1700" b="1" spc="-10" dirty="0">
                <a:latin typeface="游ゴシック"/>
                <a:cs typeface="游ゴシック"/>
              </a:rPr>
              <a:t>（</a:t>
            </a:r>
            <a:r>
              <a:rPr lang="ja-JP" altLang="en-US" sz="1700" b="1" spc="-10" dirty="0">
                <a:latin typeface="游ゴシック"/>
                <a:cs typeface="游ゴシック"/>
              </a:rPr>
              <a:t>前年比 </a:t>
            </a:r>
            <a:r>
              <a:rPr lang="en-US" altLang="ja-JP" sz="1700" b="1" spc="-10" dirty="0">
                <a:latin typeface="游ゴシック"/>
                <a:cs typeface="游ゴシック"/>
              </a:rPr>
              <a:t>49</a:t>
            </a:r>
            <a:r>
              <a:rPr sz="1700" b="1" dirty="0">
                <a:latin typeface="游ゴシック"/>
                <a:cs typeface="游ゴシック"/>
              </a:rPr>
              <a:t>例</a:t>
            </a:r>
            <a:r>
              <a:rPr lang="ja-JP" altLang="en-US" sz="1700" b="1" dirty="0">
                <a:latin typeface="游ゴシック"/>
                <a:cs typeface="游ゴシック"/>
              </a:rPr>
              <a:t>増</a:t>
            </a:r>
            <a:r>
              <a:rPr sz="1700" b="1" spc="-50" dirty="0">
                <a:latin typeface="游ゴシック"/>
                <a:cs typeface="游ゴシック"/>
              </a:rPr>
              <a:t>）</a:t>
            </a:r>
            <a:endParaRPr sz="1700" dirty="0">
              <a:latin typeface="游ゴシック"/>
              <a:cs typeface="游ゴシック"/>
            </a:endParaRPr>
          </a:p>
          <a:p>
            <a:pPr marL="12700">
              <a:lnSpc>
                <a:spcPct val="100000"/>
              </a:lnSpc>
              <a:spcBef>
                <a:spcPts val="100"/>
              </a:spcBef>
            </a:pPr>
            <a:r>
              <a:rPr sz="1700" b="1" spc="80" dirty="0" err="1">
                <a:latin typeface="游ゴシック"/>
                <a:cs typeface="游ゴシック"/>
              </a:rPr>
              <a:t>心停止下</a:t>
            </a:r>
            <a:r>
              <a:rPr sz="1700" b="1" spc="80" dirty="0">
                <a:latin typeface="游ゴシック"/>
                <a:cs typeface="游ゴシック"/>
              </a:rPr>
              <a:t>：</a:t>
            </a:r>
            <a:r>
              <a:rPr lang="ja-JP" altLang="en-US" sz="1700" b="1" spc="80" dirty="0">
                <a:latin typeface="游ゴシック"/>
                <a:cs typeface="游ゴシック"/>
              </a:rPr>
              <a:t> </a:t>
            </a:r>
            <a:r>
              <a:rPr lang="en-US" sz="1700" b="1" spc="-10" dirty="0">
                <a:latin typeface="游ゴシック"/>
                <a:cs typeface="游ゴシック"/>
              </a:rPr>
              <a:t>29</a:t>
            </a:r>
            <a:r>
              <a:rPr sz="1700" b="1" dirty="0">
                <a:latin typeface="游ゴシック"/>
                <a:cs typeface="游ゴシック"/>
              </a:rPr>
              <a:t>例</a:t>
            </a:r>
            <a:r>
              <a:rPr sz="1700" b="1" spc="-10" dirty="0">
                <a:latin typeface="游ゴシック"/>
                <a:cs typeface="游ゴシック"/>
              </a:rPr>
              <a:t>（</a:t>
            </a:r>
            <a:r>
              <a:rPr lang="ja-JP" altLang="en-US" sz="1700" b="1" spc="-10" dirty="0">
                <a:latin typeface="游ゴシック"/>
                <a:cs typeface="游ゴシック"/>
              </a:rPr>
              <a:t>前年比 </a:t>
            </a:r>
            <a:r>
              <a:rPr lang="en-US" altLang="ja-JP" sz="1700" b="1" spc="-10" dirty="0">
                <a:latin typeface="游ゴシック"/>
                <a:cs typeface="游ゴシック"/>
              </a:rPr>
              <a:t>1</a:t>
            </a:r>
            <a:r>
              <a:rPr sz="1700" b="1" dirty="0">
                <a:latin typeface="游ゴシック"/>
                <a:cs typeface="游ゴシック"/>
              </a:rPr>
              <a:t>例</a:t>
            </a:r>
            <a:r>
              <a:rPr lang="ja-JP" altLang="en-US" sz="1700" b="1" dirty="0">
                <a:latin typeface="游ゴシック"/>
                <a:cs typeface="游ゴシック"/>
              </a:rPr>
              <a:t>増</a:t>
            </a:r>
            <a:r>
              <a:rPr sz="1700" b="1" spc="-50" dirty="0">
                <a:latin typeface="游ゴシック"/>
                <a:cs typeface="游ゴシック"/>
              </a:rPr>
              <a:t>）</a:t>
            </a:r>
            <a:endParaRPr sz="1700" dirty="0">
              <a:latin typeface="游ゴシック"/>
              <a:cs typeface="游ゴシック"/>
            </a:endParaRPr>
          </a:p>
        </p:txBody>
      </p:sp>
      <p:graphicFrame>
        <p:nvGraphicFramePr>
          <p:cNvPr id="110" name="コンテンツプレースホルダ 2">
            <a:extLst>
              <a:ext uri="{FF2B5EF4-FFF2-40B4-BE49-F238E27FC236}">
                <a16:creationId xmlns:a16="http://schemas.microsoft.com/office/drawing/2014/main" id="{06F0EB11-B917-9D89-63E8-B3CAB0A21102}"/>
              </a:ext>
            </a:extLst>
          </p:cNvPr>
          <p:cNvGraphicFramePr>
            <a:graphicFrameLocks noChangeAspect="1"/>
          </p:cNvGraphicFramePr>
          <p:nvPr/>
        </p:nvGraphicFramePr>
        <p:xfrm>
          <a:off x="4289367" y="297987"/>
          <a:ext cx="7648126" cy="59161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62" y="-4762"/>
            <a:ext cx="4588510" cy="6867525"/>
            <a:chOff x="-4762" y="-4762"/>
            <a:chExt cx="4588510" cy="6867525"/>
          </a:xfrm>
        </p:grpSpPr>
        <p:pic>
          <p:nvPicPr>
            <p:cNvPr id="3" name="object 3"/>
            <p:cNvPicPr/>
            <p:nvPr/>
          </p:nvPicPr>
          <p:blipFill>
            <a:blip r:embed="rId2" cstate="print"/>
            <a:stretch>
              <a:fillRect/>
            </a:stretch>
          </p:blipFill>
          <p:spPr>
            <a:xfrm>
              <a:off x="3243072" y="0"/>
              <a:ext cx="1340357" cy="6857997"/>
            </a:xfrm>
            <a:prstGeom prst="rect">
              <a:avLst/>
            </a:prstGeom>
          </p:spPr>
        </p:pic>
        <p:sp>
          <p:nvSpPr>
            <p:cNvPr id="4" name="object 4"/>
            <p:cNvSpPr/>
            <p:nvPr/>
          </p:nvSpPr>
          <p:spPr>
            <a:xfrm>
              <a:off x="0" y="0"/>
              <a:ext cx="4456430" cy="6858000"/>
            </a:xfrm>
            <a:custGeom>
              <a:avLst/>
              <a:gdLst/>
              <a:ahLst/>
              <a:cxnLst/>
              <a:rect l="l" t="t" r="r" b="b"/>
              <a:pathLst>
                <a:path w="4456430" h="6858000">
                  <a:moveTo>
                    <a:pt x="3243072" y="0"/>
                  </a:moveTo>
                  <a:lnTo>
                    <a:pt x="0" y="0"/>
                  </a:lnTo>
                  <a:lnTo>
                    <a:pt x="0" y="6857999"/>
                  </a:lnTo>
                  <a:lnTo>
                    <a:pt x="3243072" y="6857999"/>
                  </a:lnTo>
                  <a:lnTo>
                    <a:pt x="3306064" y="6788730"/>
                  </a:lnTo>
                  <a:lnTo>
                    <a:pt x="3335112" y="6753210"/>
                  </a:lnTo>
                  <a:lnTo>
                    <a:pt x="3363852" y="6717324"/>
                  </a:lnTo>
                  <a:lnTo>
                    <a:pt x="3392283" y="6681075"/>
                  </a:lnTo>
                  <a:lnTo>
                    <a:pt x="3420400" y="6644466"/>
                  </a:lnTo>
                  <a:lnTo>
                    <a:pt x="3448202" y="6607500"/>
                  </a:lnTo>
                  <a:lnTo>
                    <a:pt x="3475685" y="6570181"/>
                  </a:lnTo>
                  <a:lnTo>
                    <a:pt x="3502848" y="6532511"/>
                  </a:lnTo>
                  <a:lnTo>
                    <a:pt x="3529688" y="6494494"/>
                  </a:lnTo>
                  <a:lnTo>
                    <a:pt x="3556201" y="6456132"/>
                  </a:lnTo>
                  <a:lnTo>
                    <a:pt x="3582386" y="6417430"/>
                  </a:lnTo>
                  <a:lnTo>
                    <a:pt x="3608240" y="6378390"/>
                  </a:lnTo>
                  <a:lnTo>
                    <a:pt x="3633760" y="6339015"/>
                  </a:lnTo>
                  <a:lnTo>
                    <a:pt x="3658944" y="6299308"/>
                  </a:lnTo>
                  <a:lnTo>
                    <a:pt x="3683789" y="6259273"/>
                  </a:lnTo>
                  <a:lnTo>
                    <a:pt x="3708292" y="6218913"/>
                  </a:lnTo>
                  <a:lnTo>
                    <a:pt x="3732452" y="6178231"/>
                  </a:lnTo>
                  <a:lnTo>
                    <a:pt x="3756264" y="6137229"/>
                  </a:lnTo>
                  <a:lnTo>
                    <a:pt x="3779727" y="6095912"/>
                  </a:lnTo>
                  <a:lnTo>
                    <a:pt x="3802838" y="6054282"/>
                  </a:lnTo>
                  <a:lnTo>
                    <a:pt x="3825595" y="6012342"/>
                  </a:lnTo>
                  <a:lnTo>
                    <a:pt x="3847995" y="5970096"/>
                  </a:lnTo>
                  <a:lnTo>
                    <a:pt x="3870035" y="5927547"/>
                  </a:lnTo>
                  <a:lnTo>
                    <a:pt x="3891712" y="5884697"/>
                  </a:lnTo>
                  <a:lnTo>
                    <a:pt x="3913025" y="5841550"/>
                  </a:lnTo>
                  <a:lnTo>
                    <a:pt x="3933970" y="5798110"/>
                  </a:lnTo>
                  <a:lnTo>
                    <a:pt x="3954545" y="5754379"/>
                  </a:lnTo>
                  <a:lnTo>
                    <a:pt x="3974747" y="5710360"/>
                  </a:lnTo>
                  <a:lnTo>
                    <a:pt x="3994574" y="5666057"/>
                  </a:lnTo>
                  <a:lnTo>
                    <a:pt x="4014023" y="5621472"/>
                  </a:lnTo>
                  <a:lnTo>
                    <a:pt x="4033091" y="5576610"/>
                  </a:lnTo>
                  <a:lnTo>
                    <a:pt x="4051777" y="5531472"/>
                  </a:lnTo>
                  <a:lnTo>
                    <a:pt x="4070076" y="5486062"/>
                  </a:lnTo>
                  <a:lnTo>
                    <a:pt x="4087987" y="5440384"/>
                  </a:lnTo>
                  <a:lnTo>
                    <a:pt x="4105508" y="5394440"/>
                  </a:lnTo>
                  <a:lnTo>
                    <a:pt x="4122635" y="5348234"/>
                  </a:lnTo>
                  <a:lnTo>
                    <a:pt x="4139365" y="5301769"/>
                  </a:lnTo>
                  <a:lnTo>
                    <a:pt x="4155697" y="5255047"/>
                  </a:lnTo>
                  <a:lnTo>
                    <a:pt x="4171628" y="5208072"/>
                  </a:lnTo>
                  <a:lnTo>
                    <a:pt x="4187155" y="5160848"/>
                  </a:lnTo>
                  <a:lnTo>
                    <a:pt x="4202275" y="5113377"/>
                  </a:lnTo>
                  <a:lnTo>
                    <a:pt x="4216986" y="5065662"/>
                  </a:lnTo>
                  <a:lnTo>
                    <a:pt x="4231286" y="5017707"/>
                  </a:lnTo>
                  <a:lnTo>
                    <a:pt x="4245171" y="4969514"/>
                  </a:lnTo>
                  <a:lnTo>
                    <a:pt x="4258639" y="4921088"/>
                  </a:lnTo>
                  <a:lnTo>
                    <a:pt x="4271688" y="4872430"/>
                  </a:lnTo>
                  <a:lnTo>
                    <a:pt x="4284314" y="4823545"/>
                  </a:lnTo>
                  <a:lnTo>
                    <a:pt x="4296516" y="4774434"/>
                  </a:lnTo>
                  <a:lnTo>
                    <a:pt x="4308291" y="4725103"/>
                  </a:lnTo>
                  <a:lnTo>
                    <a:pt x="4319635" y="4675553"/>
                  </a:lnTo>
                  <a:lnTo>
                    <a:pt x="4330547" y="4625787"/>
                  </a:lnTo>
                  <a:lnTo>
                    <a:pt x="4341024" y="4575810"/>
                  </a:lnTo>
                  <a:lnTo>
                    <a:pt x="4351064" y="4525623"/>
                  </a:lnTo>
                  <a:lnTo>
                    <a:pt x="4360663" y="4475231"/>
                  </a:lnTo>
                  <a:lnTo>
                    <a:pt x="4369819" y="4424636"/>
                  </a:lnTo>
                  <a:lnTo>
                    <a:pt x="4378529" y="4373841"/>
                  </a:lnTo>
                  <a:lnTo>
                    <a:pt x="4386792" y="4322850"/>
                  </a:lnTo>
                  <a:lnTo>
                    <a:pt x="4394604" y="4271666"/>
                  </a:lnTo>
                  <a:lnTo>
                    <a:pt x="4401962" y="4220292"/>
                  </a:lnTo>
                  <a:lnTo>
                    <a:pt x="4408865" y="4168730"/>
                  </a:lnTo>
                  <a:lnTo>
                    <a:pt x="4415309" y="4116985"/>
                  </a:lnTo>
                  <a:lnTo>
                    <a:pt x="4421292" y="4065059"/>
                  </a:lnTo>
                  <a:lnTo>
                    <a:pt x="4426811" y="4012956"/>
                  </a:lnTo>
                  <a:lnTo>
                    <a:pt x="4431864" y="3960678"/>
                  </a:lnTo>
                  <a:lnTo>
                    <a:pt x="4436448" y="3908229"/>
                  </a:lnTo>
                  <a:lnTo>
                    <a:pt x="4440561" y="3855612"/>
                  </a:lnTo>
                  <a:lnTo>
                    <a:pt x="4444199" y="3802830"/>
                  </a:lnTo>
                  <a:lnTo>
                    <a:pt x="4447361" y="3749886"/>
                  </a:lnTo>
                  <a:lnTo>
                    <a:pt x="4450043" y="3696783"/>
                  </a:lnTo>
                  <a:lnTo>
                    <a:pt x="4452244" y="3643525"/>
                  </a:lnTo>
                  <a:lnTo>
                    <a:pt x="4453960" y="3590114"/>
                  </a:lnTo>
                  <a:lnTo>
                    <a:pt x="4455189" y="3536554"/>
                  </a:lnTo>
                  <a:lnTo>
                    <a:pt x="4455928" y="3482848"/>
                  </a:lnTo>
                  <a:lnTo>
                    <a:pt x="4456176" y="3429000"/>
                  </a:lnTo>
                  <a:lnTo>
                    <a:pt x="4455928" y="3375151"/>
                  </a:lnTo>
                  <a:lnTo>
                    <a:pt x="4455189" y="3321445"/>
                  </a:lnTo>
                  <a:lnTo>
                    <a:pt x="4453960" y="3267885"/>
                  </a:lnTo>
                  <a:lnTo>
                    <a:pt x="4452244" y="3214474"/>
                  </a:lnTo>
                  <a:lnTo>
                    <a:pt x="4450043" y="3161216"/>
                  </a:lnTo>
                  <a:lnTo>
                    <a:pt x="4447361" y="3108114"/>
                  </a:lnTo>
                  <a:lnTo>
                    <a:pt x="4444199" y="3055170"/>
                  </a:lnTo>
                  <a:lnTo>
                    <a:pt x="4440561" y="3002388"/>
                  </a:lnTo>
                  <a:lnTo>
                    <a:pt x="4436448" y="2949771"/>
                  </a:lnTo>
                  <a:lnTo>
                    <a:pt x="4431864" y="2897322"/>
                  </a:lnTo>
                  <a:lnTo>
                    <a:pt x="4426811" y="2845045"/>
                  </a:lnTo>
                  <a:lnTo>
                    <a:pt x="4421292" y="2792941"/>
                  </a:lnTo>
                  <a:lnTo>
                    <a:pt x="4415309" y="2741016"/>
                  </a:lnTo>
                  <a:lnTo>
                    <a:pt x="4408865" y="2689271"/>
                  </a:lnTo>
                  <a:lnTo>
                    <a:pt x="4401962" y="2637709"/>
                  </a:lnTo>
                  <a:lnTo>
                    <a:pt x="4394604" y="2586335"/>
                  </a:lnTo>
                  <a:lnTo>
                    <a:pt x="4386792" y="2535151"/>
                  </a:lnTo>
                  <a:lnTo>
                    <a:pt x="4378529" y="2484160"/>
                  </a:lnTo>
                  <a:lnTo>
                    <a:pt x="4369819" y="2433366"/>
                  </a:lnTo>
                  <a:lnTo>
                    <a:pt x="4360663" y="2382771"/>
                  </a:lnTo>
                  <a:lnTo>
                    <a:pt x="4351064" y="2332379"/>
                  </a:lnTo>
                  <a:lnTo>
                    <a:pt x="4341024" y="2282193"/>
                  </a:lnTo>
                  <a:lnTo>
                    <a:pt x="4330547" y="2232215"/>
                  </a:lnTo>
                  <a:lnTo>
                    <a:pt x="4319635" y="2182450"/>
                  </a:lnTo>
                  <a:lnTo>
                    <a:pt x="4308291" y="2132900"/>
                  </a:lnTo>
                  <a:lnTo>
                    <a:pt x="4296516" y="2083568"/>
                  </a:lnTo>
                  <a:lnTo>
                    <a:pt x="4284314" y="2034458"/>
                  </a:lnTo>
                  <a:lnTo>
                    <a:pt x="4271688" y="1985573"/>
                  </a:lnTo>
                  <a:lnTo>
                    <a:pt x="4258639" y="1936915"/>
                  </a:lnTo>
                  <a:lnTo>
                    <a:pt x="4245171" y="1888489"/>
                  </a:lnTo>
                  <a:lnTo>
                    <a:pt x="4231286" y="1840296"/>
                  </a:lnTo>
                  <a:lnTo>
                    <a:pt x="4216986" y="1792341"/>
                  </a:lnTo>
                  <a:lnTo>
                    <a:pt x="4202275" y="1744626"/>
                  </a:lnTo>
                  <a:lnTo>
                    <a:pt x="4187155" y="1697154"/>
                  </a:lnTo>
                  <a:lnTo>
                    <a:pt x="4171628" y="1649930"/>
                  </a:lnTo>
                  <a:lnTo>
                    <a:pt x="4155697" y="1602955"/>
                  </a:lnTo>
                  <a:lnTo>
                    <a:pt x="4139365" y="1556233"/>
                  </a:lnTo>
                  <a:lnTo>
                    <a:pt x="4122635" y="1509767"/>
                  </a:lnTo>
                  <a:lnTo>
                    <a:pt x="4105508" y="1463560"/>
                  </a:lnTo>
                  <a:lnTo>
                    <a:pt x="4087987" y="1417616"/>
                  </a:lnTo>
                  <a:lnTo>
                    <a:pt x="4070076" y="1371937"/>
                  </a:lnTo>
                  <a:lnTo>
                    <a:pt x="4051777" y="1326527"/>
                  </a:lnTo>
                  <a:lnTo>
                    <a:pt x="4033091" y="1281389"/>
                  </a:lnTo>
                  <a:lnTo>
                    <a:pt x="4014023" y="1236526"/>
                  </a:lnTo>
                  <a:lnTo>
                    <a:pt x="3994574" y="1191941"/>
                  </a:lnTo>
                  <a:lnTo>
                    <a:pt x="3974747" y="1147637"/>
                  </a:lnTo>
                  <a:lnTo>
                    <a:pt x="3954545" y="1103617"/>
                  </a:lnTo>
                  <a:lnTo>
                    <a:pt x="3933970" y="1059885"/>
                  </a:lnTo>
                  <a:lnTo>
                    <a:pt x="3913025" y="1016443"/>
                  </a:lnTo>
                  <a:lnTo>
                    <a:pt x="3891712" y="973296"/>
                  </a:lnTo>
                  <a:lnTo>
                    <a:pt x="3870035" y="930445"/>
                  </a:lnTo>
                  <a:lnTo>
                    <a:pt x="3847995" y="887894"/>
                  </a:lnTo>
                  <a:lnTo>
                    <a:pt x="3825595" y="845647"/>
                  </a:lnTo>
                  <a:lnTo>
                    <a:pt x="3802838" y="803706"/>
                  </a:lnTo>
                  <a:lnTo>
                    <a:pt x="3779727" y="762074"/>
                  </a:lnTo>
                  <a:lnTo>
                    <a:pt x="3756264" y="720756"/>
                  </a:lnTo>
                  <a:lnTo>
                    <a:pt x="3732452" y="679753"/>
                  </a:lnTo>
                  <a:lnTo>
                    <a:pt x="3708292" y="639068"/>
                  </a:lnTo>
                  <a:lnTo>
                    <a:pt x="3683789" y="598706"/>
                  </a:lnTo>
                  <a:lnTo>
                    <a:pt x="3658944" y="558669"/>
                  </a:lnTo>
                  <a:lnTo>
                    <a:pt x="3633760" y="518961"/>
                  </a:lnTo>
                  <a:lnTo>
                    <a:pt x="3608240" y="479584"/>
                  </a:lnTo>
                  <a:lnTo>
                    <a:pt x="3582386" y="440542"/>
                  </a:lnTo>
                  <a:lnTo>
                    <a:pt x="3556201" y="401837"/>
                  </a:lnTo>
                  <a:lnTo>
                    <a:pt x="3529688" y="363473"/>
                  </a:lnTo>
                  <a:lnTo>
                    <a:pt x="3502848" y="325454"/>
                  </a:lnTo>
                  <a:lnTo>
                    <a:pt x="3475685" y="287781"/>
                  </a:lnTo>
                  <a:lnTo>
                    <a:pt x="3448202" y="250459"/>
                  </a:lnTo>
                  <a:lnTo>
                    <a:pt x="3420400" y="213491"/>
                  </a:lnTo>
                  <a:lnTo>
                    <a:pt x="3392283" y="176879"/>
                  </a:lnTo>
                  <a:lnTo>
                    <a:pt x="3363852" y="140627"/>
                  </a:lnTo>
                  <a:lnTo>
                    <a:pt x="3335112" y="104738"/>
                  </a:lnTo>
                  <a:lnTo>
                    <a:pt x="3306064" y="69215"/>
                  </a:lnTo>
                  <a:lnTo>
                    <a:pt x="3243072" y="0"/>
                  </a:lnTo>
                  <a:close/>
                </a:path>
              </a:pathLst>
            </a:custGeom>
            <a:solidFill>
              <a:srgbClr val="FFFFFF"/>
            </a:solidFill>
          </p:spPr>
          <p:txBody>
            <a:bodyPr wrap="square" lIns="0" tIns="0" rIns="0" bIns="0" rtlCol="0"/>
            <a:lstStyle/>
            <a:p>
              <a:endParaRPr/>
            </a:p>
          </p:txBody>
        </p:sp>
        <p:sp>
          <p:nvSpPr>
            <p:cNvPr id="5" name="object 5"/>
            <p:cNvSpPr/>
            <p:nvPr/>
          </p:nvSpPr>
          <p:spPr>
            <a:xfrm>
              <a:off x="0" y="0"/>
              <a:ext cx="4456430" cy="6858000"/>
            </a:xfrm>
            <a:custGeom>
              <a:avLst/>
              <a:gdLst/>
              <a:ahLst/>
              <a:cxnLst/>
              <a:rect l="l" t="t" r="r" b="b"/>
              <a:pathLst>
                <a:path w="4456430" h="6858000">
                  <a:moveTo>
                    <a:pt x="0" y="0"/>
                  </a:moveTo>
                  <a:lnTo>
                    <a:pt x="3243072" y="0"/>
                  </a:lnTo>
                  <a:lnTo>
                    <a:pt x="3306064" y="69215"/>
                  </a:lnTo>
                  <a:lnTo>
                    <a:pt x="3335112" y="104738"/>
                  </a:lnTo>
                  <a:lnTo>
                    <a:pt x="3363852" y="140627"/>
                  </a:lnTo>
                  <a:lnTo>
                    <a:pt x="3392283" y="176879"/>
                  </a:lnTo>
                  <a:lnTo>
                    <a:pt x="3420400" y="213491"/>
                  </a:lnTo>
                  <a:lnTo>
                    <a:pt x="3448202" y="250459"/>
                  </a:lnTo>
                  <a:lnTo>
                    <a:pt x="3475685" y="287781"/>
                  </a:lnTo>
                  <a:lnTo>
                    <a:pt x="3502848" y="325454"/>
                  </a:lnTo>
                  <a:lnTo>
                    <a:pt x="3529688" y="363473"/>
                  </a:lnTo>
                  <a:lnTo>
                    <a:pt x="3556201" y="401837"/>
                  </a:lnTo>
                  <a:lnTo>
                    <a:pt x="3582386" y="440542"/>
                  </a:lnTo>
                  <a:lnTo>
                    <a:pt x="3608240" y="479584"/>
                  </a:lnTo>
                  <a:lnTo>
                    <a:pt x="3633760" y="518961"/>
                  </a:lnTo>
                  <a:lnTo>
                    <a:pt x="3658944" y="558669"/>
                  </a:lnTo>
                  <a:lnTo>
                    <a:pt x="3683789" y="598706"/>
                  </a:lnTo>
                  <a:lnTo>
                    <a:pt x="3708292" y="639068"/>
                  </a:lnTo>
                  <a:lnTo>
                    <a:pt x="3732452" y="679753"/>
                  </a:lnTo>
                  <a:lnTo>
                    <a:pt x="3756264" y="720756"/>
                  </a:lnTo>
                  <a:lnTo>
                    <a:pt x="3779727" y="762074"/>
                  </a:lnTo>
                  <a:lnTo>
                    <a:pt x="3802838" y="803706"/>
                  </a:lnTo>
                  <a:lnTo>
                    <a:pt x="3825595" y="845647"/>
                  </a:lnTo>
                  <a:lnTo>
                    <a:pt x="3847995" y="887894"/>
                  </a:lnTo>
                  <a:lnTo>
                    <a:pt x="3870035" y="930445"/>
                  </a:lnTo>
                  <a:lnTo>
                    <a:pt x="3891712" y="973296"/>
                  </a:lnTo>
                  <a:lnTo>
                    <a:pt x="3913025" y="1016443"/>
                  </a:lnTo>
                  <a:lnTo>
                    <a:pt x="3933970" y="1059885"/>
                  </a:lnTo>
                  <a:lnTo>
                    <a:pt x="3954545" y="1103617"/>
                  </a:lnTo>
                  <a:lnTo>
                    <a:pt x="3974747" y="1147637"/>
                  </a:lnTo>
                  <a:lnTo>
                    <a:pt x="3994574" y="1191941"/>
                  </a:lnTo>
                  <a:lnTo>
                    <a:pt x="4014023" y="1236526"/>
                  </a:lnTo>
                  <a:lnTo>
                    <a:pt x="4033091" y="1281389"/>
                  </a:lnTo>
                  <a:lnTo>
                    <a:pt x="4051777" y="1326527"/>
                  </a:lnTo>
                  <a:lnTo>
                    <a:pt x="4070076" y="1371937"/>
                  </a:lnTo>
                  <a:lnTo>
                    <a:pt x="4087987" y="1417616"/>
                  </a:lnTo>
                  <a:lnTo>
                    <a:pt x="4105508" y="1463560"/>
                  </a:lnTo>
                  <a:lnTo>
                    <a:pt x="4122635" y="1509767"/>
                  </a:lnTo>
                  <a:lnTo>
                    <a:pt x="4139365" y="1556233"/>
                  </a:lnTo>
                  <a:lnTo>
                    <a:pt x="4155697" y="1602955"/>
                  </a:lnTo>
                  <a:lnTo>
                    <a:pt x="4171628" y="1649930"/>
                  </a:lnTo>
                  <a:lnTo>
                    <a:pt x="4187155" y="1697154"/>
                  </a:lnTo>
                  <a:lnTo>
                    <a:pt x="4202275" y="1744626"/>
                  </a:lnTo>
                  <a:lnTo>
                    <a:pt x="4216986" y="1792341"/>
                  </a:lnTo>
                  <a:lnTo>
                    <a:pt x="4231286" y="1840296"/>
                  </a:lnTo>
                  <a:lnTo>
                    <a:pt x="4245171" y="1888489"/>
                  </a:lnTo>
                  <a:lnTo>
                    <a:pt x="4258639" y="1936915"/>
                  </a:lnTo>
                  <a:lnTo>
                    <a:pt x="4271688" y="1985573"/>
                  </a:lnTo>
                  <a:lnTo>
                    <a:pt x="4284314" y="2034458"/>
                  </a:lnTo>
                  <a:lnTo>
                    <a:pt x="4296516" y="2083568"/>
                  </a:lnTo>
                  <a:lnTo>
                    <a:pt x="4308291" y="2132900"/>
                  </a:lnTo>
                  <a:lnTo>
                    <a:pt x="4319635" y="2182450"/>
                  </a:lnTo>
                  <a:lnTo>
                    <a:pt x="4330547" y="2232215"/>
                  </a:lnTo>
                  <a:lnTo>
                    <a:pt x="4341024" y="2282193"/>
                  </a:lnTo>
                  <a:lnTo>
                    <a:pt x="4351064" y="2332379"/>
                  </a:lnTo>
                  <a:lnTo>
                    <a:pt x="4360663" y="2382771"/>
                  </a:lnTo>
                  <a:lnTo>
                    <a:pt x="4369819" y="2433366"/>
                  </a:lnTo>
                  <a:lnTo>
                    <a:pt x="4378529" y="2484160"/>
                  </a:lnTo>
                  <a:lnTo>
                    <a:pt x="4386792" y="2535151"/>
                  </a:lnTo>
                  <a:lnTo>
                    <a:pt x="4394604" y="2586335"/>
                  </a:lnTo>
                  <a:lnTo>
                    <a:pt x="4401962" y="2637709"/>
                  </a:lnTo>
                  <a:lnTo>
                    <a:pt x="4408865" y="2689271"/>
                  </a:lnTo>
                  <a:lnTo>
                    <a:pt x="4415309" y="2741016"/>
                  </a:lnTo>
                  <a:lnTo>
                    <a:pt x="4421292" y="2792941"/>
                  </a:lnTo>
                  <a:lnTo>
                    <a:pt x="4426811" y="2845045"/>
                  </a:lnTo>
                  <a:lnTo>
                    <a:pt x="4431864" y="2897322"/>
                  </a:lnTo>
                  <a:lnTo>
                    <a:pt x="4436448" y="2949771"/>
                  </a:lnTo>
                  <a:lnTo>
                    <a:pt x="4440561" y="3002388"/>
                  </a:lnTo>
                  <a:lnTo>
                    <a:pt x="4444199" y="3055170"/>
                  </a:lnTo>
                  <a:lnTo>
                    <a:pt x="4447361" y="3108114"/>
                  </a:lnTo>
                  <a:lnTo>
                    <a:pt x="4450043" y="3161216"/>
                  </a:lnTo>
                  <a:lnTo>
                    <a:pt x="4452244" y="3214474"/>
                  </a:lnTo>
                  <a:lnTo>
                    <a:pt x="4453960" y="3267885"/>
                  </a:lnTo>
                  <a:lnTo>
                    <a:pt x="4455189" y="3321445"/>
                  </a:lnTo>
                  <a:lnTo>
                    <a:pt x="4455928" y="3375151"/>
                  </a:lnTo>
                  <a:lnTo>
                    <a:pt x="4456176" y="3429000"/>
                  </a:lnTo>
                  <a:lnTo>
                    <a:pt x="4455928" y="3482848"/>
                  </a:lnTo>
                  <a:lnTo>
                    <a:pt x="4455189" y="3536554"/>
                  </a:lnTo>
                  <a:lnTo>
                    <a:pt x="4453960" y="3590114"/>
                  </a:lnTo>
                  <a:lnTo>
                    <a:pt x="4452244" y="3643525"/>
                  </a:lnTo>
                  <a:lnTo>
                    <a:pt x="4450043" y="3696783"/>
                  </a:lnTo>
                  <a:lnTo>
                    <a:pt x="4447361" y="3749886"/>
                  </a:lnTo>
                  <a:lnTo>
                    <a:pt x="4444199" y="3802830"/>
                  </a:lnTo>
                  <a:lnTo>
                    <a:pt x="4440561" y="3855612"/>
                  </a:lnTo>
                  <a:lnTo>
                    <a:pt x="4436448" y="3908229"/>
                  </a:lnTo>
                  <a:lnTo>
                    <a:pt x="4431864" y="3960678"/>
                  </a:lnTo>
                  <a:lnTo>
                    <a:pt x="4426811" y="4012956"/>
                  </a:lnTo>
                  <a:lnTo>
                    <a:pt x="4421292" y="4065059"/>
                  </a:lnTo>
                  <a:lnTo>
                    <a:pt x="4415309" y="4116985"/>
                  </a:lnTo>
                  <a:lnTo>
                    <a:pt x="4408865" y="4168730"/>
                  </a:lnTo>
                  <a:lnTo>
                    <a:pt x="4401962" y="4220292"/>
                  </a:lnTo>
                  <a:lnTo>
                    <a:pt x="4394604" y="4271666"/>
                  </a:lnTo>
                  <a:lnTo>
                    <a:pt x="4386792" y="4322850"/>
                  </a:lnTo>
                  <a:lnTo>
                    <a:pt x="4378529" y="4373841"/>
                  </a:lnTo>
                  <a:lnTo>
                    <a:pt x="4369819" y="4424636"/>
                  </a:lnTo>
                  <a:lnTo>
                    <a:pt x="4360663" y="4475231"/>
                  </a:lnTo>
                  <a:lnTo>
                    <a:pt x="4351064" y="4525623"/>
                  </a:lnTo>
                  <a:lnTo>
                    <a:pt x="4341024" y="4575810"/>
                  </a:lnTo>
                  <a:lnTo>
                    <a:pt x="4330547" y="4625787"/>
                  </a:lnTo>
                  <a:lnTo>
                    <a:pt x="4319635" y="4675553"/>
                  </a:lnTo>
                  <a:lnTo>
                    <a:pt x="4308291" y="4725103"/>
                  </a:lnTo>
                  <a:lnTo>
                    <a:pt x="4296516" y="4774434"/>
                  </a:lnTo>
                  <a:lnTo>
                    <a:pt x="4284314" y="4823545"/>
                  </a:lnTo>
                  <a:lnTo>
                    <a:pt x="4271688" y="4872430"/>
                  </a:lnTo>
                  <a:lnTo>
                    <a:pt x="4258639" y="4921088"/>
                  </a:lnTo>
                  <a:lnTo>
                    <a:pt x="4245171" y="4969514"/>
                  </a:lnTo>
                  <a:lnTo>
                    <a:pt x="4231286" y="5017707"/>
                  </a:lnTo>
                  <a:lnTo>
                    <a:pt x="4216986" y="5065662"/>
                  </a:lnTo>
                  <a:lnTo>
                    <a:pt x="4202275" y="5113377"/>
                  </a:lnTo>
                  <a:lnTo>
                    <a:pt x="4187155" y="5160848"/>
                  </a:lnTo>
                  <a:lnTo>
                    <a:pt x="4171628" y="5208072"/>
                  </a:lnTo>
                  <a:lnTo>
                    <a:pt x="4155697" y="5255047"/>
                  </a:lnTo>
                  <a:lnTo>
                    <a:pt x="4139365" y="5301769"/>
                  </a:lnTo>
                  <a:lnTo>
                    <a:pt x="4122635" y="5348234"/>
                  </a:lnTo>
                  <a:lnTo>
                    <a:pt x="4105508" y="5394440"/>
                  </a:lnTo>
                  <a:lnTo>
                    <a:pt x="4087987" y="5440384"/>
                  </a:lnTo>
                  <a:lnTo>
                    <a:pt x="4070076" y="5486062"/>
                  </a:lnTo>
                  <a:lnTo>
                    <a:pt x="4051777" y="5531472"/>
                  </a:lnTo>
                  <a:lnTo>
                    <a:pt x="4033091" y="5576610"/>
                  </a:lnTo>
                  <a:lnTo>
                    <a:pt x="4014023" y="5621472"/>
                  </a:lnTo>
                  <a:lnTo>
                    <a:pt x="3994574" y="5666057"/>
                  </a:lnTo>
                  <a:lnTo>
                    <a:pt x="3974747" y="5710360"/>
                  </a:lnTo>
                  <a:lnTo>
                    <a:pt x="3954545" y="5754379"/>
                  </a:lnTo>
                  <a:lnTo>
                    <a:pt x="3933970" y="5798110"/>
                  </a:lnTo>
                  <a:lnTo>
                    <a:pt x="3913025" y="5841550"/>
                  </a:lnTo>
                  <a:lnTo>
                    <a:pt x="3891712" y="5884697"/>
                  </a:lnTo>
                  <a:lnTo>
                    <a:pt x="3870035" y="5927547"/>
                  </a:lnTo>
                  <a:lnTo>
                    <a:pt x="3847995" y="5970096"/>
                  </a:lnTo>
                  <a:lnTo>
                    <a:pt x="3825595" y="6012342"/>
                  </a:lnTo>
                  <a:lnTo>
                    <a:pt x="3802838" y="6054282"/>
                  </a:lnTo>
                  <a:lnTo>
                    <a:pt x="3779727" y="6095912"/>
                  </a:lnTo>
                  <a:lnTo>
                    <a:pt x="3756264" y="6137229"/>
                  </a:lnTo>
                  <a:lnTo>
                    <a:pt x="3732452" y="6178231"/>
                  </a:lnTo>
                  <a:lnTo>
                    <a:pt x="3708292" y="6218913"/>
                  </a:lnTo>
                  <a:lnTo>
                    <a:pt x="3683789" y="6259273"/>
                  </a:lnTo>
                  <a:lnTo>
                    <a:pt x="3658944" y="6299308"/>
                  </a:lnTo>
                  <a:lnTo>
                    <a:pt x="3633760" y="6339015"/>
                  </a:lnTo>
                  <a:lnTo>
                    <a:pt x="3608240" y="6378390"/>
                  </a:lnTo>
                  <a:lnTo>
                    <a:pt x="3582386" y="6417430"/>
                  </a:lnTo>
                  <a:lnTo>
                    <a:pt x="3556201" y="6456132"/>
                  </a:lnTo>
                  <a:lnTo>
                    <a:pt x="3529688" y="6494494"/>
                  </a:lnTo>
                  <a:lnTo>
                    <a:pt x="3502848" y="6532511"/>
                  </a:lnTo>
                  <a:lnTo>
                    <a:pt x="3475685" y="6570181"/>
                  </a:lnTo>
                  <a:lnTo>
                    <a:pt x="3448202" y="6607500"/>
                  </a:lnTo>
                  <a:lnTo>
                    <a:pt x="3420400" y="6644466"/>
                  </a:lnTo>
                  <a:lnTo>
                    <a:pt x="3392283" y="6681075"/>
                  </a:lnTo>
                  <a:lnTo>
                    <a:pt x="3363852" y="6717324"/>
                  </a:lnTo>
                  <a:lnTo>
                    <a:pt x="3335112" y="6753210"/>
                  </a:lnTo>
                  <a:lnTo>
                    <a:pt x="3306064" y="6788730"/>
                  </a:lnTo>
                  <a:lnTo>
                    <a:pt x="3243072" y="6857999"/>
                  </a:lnTo>
                  <a:lnTo>
                    <a:pt x="0" y="6857999"/>
                  </a:lnTo>
                  <a:lnTo>
                    <a:pt x="0" y="0"/>
                  </a:lnTo>
                  <a:close/>
                </a:path>
              </a:pathLst>
            </a:custGeom>
            <a:ln w="9525">
              <a:solidFill>
                <a:srgbClr val="EEEEEE"/>
              </a:solidFill>
            </a:ln>
          </p:spPr>
          <p:txBody>
            <a:bodyPr wrap="square" lIns="0" tIns="0" rIns="0" bIns="0" rtlCol="0"/>
            <a:lstStyle/>
            <a:p>
              <a:endParaRPr/>
            </a:p>
          </p:txBody>
        </p:sp>
        <p:sp>
          <p:nvSpPr>
            <p:cNvPr id="6" name="object 6"/>
            <p:cNvSpPr/>
            <p:nvPr/>
          </p:nvSpPr>
          <p:spPr>
            <a:xfrm>
              <a:off x="0" y="0"/>
              <a:ext cx="4447540" cy="6858000"/>
            </a:xfrm>
            <a:custGeom>
              <a:avLst/>
              <a:gdLst/>
              <a:ahLst/>
              <a:cxnLst/>
              <a:rect l="l" t="t" r="r" b="b"/>
              <a:pathLst>
                <a:path w="4447540" h="6858000">
                  <a:moveTo>
                    <a:pt x="3233928" y="0"/>
                  </a:moveTo>
                  <a:lnTo>
                    <a:pt x="0" y="0"/>
                  </a:lnTo>
                  <a:lnTo>
                    <a:pt x="0" y="6857999"/>
                  </a:lnTo>
                  <a:lnTo>
                    <a:pt x="3233928" y="6857999"/>
                  </a:lnTo>
                  <a:lnTo>
                    <a:pt x="3296920" y="6788730"/>
                  </a:lnTo>
                  <a:lnTo>
                    <a:pt x="3325968" y="6753210"/>
                  </a:lnTo>
                  <a:lnTo>
                    <a:pt x="3354708" y="6717324"/>
                  </a:lnTo>
                  <a:lnTo>
                    <a:pt x="3383139" y="6681075"/>
                  </a:lnTo>
                  <a:lnTo>
                    <a:pt x="3411256" y="6644466"/>
                  </a:lnTo>
                  <a:lnTo>
                    <a:pt x="3439058" y="6607500"/>
                  </a:lnTo>
                  <a:lnTo>
                    <a:pt x="3466541" y="6570181"/>
                  </a:lnTo>
                  <a:lnTo>
                    <a:pt x="3493704" y="6532511"/>
                  </a:lnTo>
                  <a:lnTo>
                    <a:pt x="3520544" y="6494494"/>
                  </a:lnTo>
                  <a:lnTo>
                    <a:pt x="3547057" y="6456132"/>
                  </a:lnTo>
                  <a:lnTo>
                    <a:pt x="3573242" y="6417430"/>
                  </a:lnTo>
                  <a:lnTo>
                    <a:pt x="3599096" y="6378390"/>
                  </a:lnTo>
                  <a:lnTo>
                    <a:pt x="3624616" y="6339015"/>
                  </a:lnTo>
                  <a:lnTo>
                    <a:pt x="3649800" y="6299308"/>
                  </a:lnTo>
                  <a:lnTo>
                    <a:pt x="3674645" y="6259273"/>
                  </a:lnTo>
                  <a:lnTo>
                    <a:pt x="3699148" y="6218913"/>
                  </a:lnTo>
                  <a:lnTo>
                    <a:pt x="3723308" y="6178231"/>
                  </a:lnTo>
                  <a:lnTo>
                    <a:pt x="3747120" y="6137229"/>
                  </a:lnTo>
                  <a:lnTo>
                    <a:pt x="3770583" y="6095912"/>
                  </a:lnTo>
                  <a:lnTo>
                    <a:pt x="3793694" y="6054282"/>
                  </a:lnTo>
                  <a:lnTo>
                    <a:pt x="3816451" y="6012342"/>
                  </a:lnTo>
                  <a:lnTo>
                    <a:pt x="3838851" y="5970096"/>
                  </a:lnTo>
                  <a:lnTo>
                    <a:pt x="3860891" y="5927547"/>
                  </a:lnTo>
                  <a:lnTo>
                    <a:pt x="3882568" y="5884697"/>
                  </a:lnTo>
                  <a:lnTo>
                    <a:pt x="3903881" y="5841550"/>
                  </a:lnTo>
                  <a:lnTo>
                    <a:pt x="3924826" y="5798110"/>
                  </a:lnTo>
                  <a:lnTo>
                    <a:pt x="3945401" y="5754379"/>
                  </a:lnTo>
                  <a:lnTo>
                    <a:pt x="3965603" y="5710360"/>
                  </a:lnTo>
                  <a:lnTo>
                    <a:pt x="3985430" y="5666057"/>
                  </a:lnTo>
                  <a:lnTo>
                    <a:pt x="4004879" y="5621472"/>
                  </a:lnTo>
                  <a:lnTo>
                    <a:pt x="4023947" y="5576610"/>
                  </a:lnTo>
                  <a:lnTo>
                    <a:pt x="4042633" y="5531472"/>
                  </a:lnTo>
                  <a:lnTo>
                    <a:pt x="4060932" y="5486062"/>
                  </a:lnTo>
                  <a:lnTo>
                    <a:pt x="4078843" y="5440384"/>
                  </a:lnTo>
                  <a:lnTo>
                    <a:pt x="4096364" y="5394440"/>
                  </a:lnTo>
                  <a:lnTo>
                    <a:pt x="4113491" y="5348234"/>
                  </a:lnTo>
                  <a:lnTo>
                    <a:pt x="4130221" y="5301769"/>
                  </a:lnTo>
                  <a:lnTo>
                    <a:pt x="4146553" y="5255047"/>
                  </a:lnTo>
                  <a:lnTo>
                    <a:pt x="4162484" y="5208072"/>
                  </a:lnTo>
                  <a:lnTo>
                    <a:pt x="4178011" y="5160848"/>
                  </a:lnTo>
                  <a:lnTo>
                    <a:pt x="4193131" y="5113377"/>
                  </a:lnTo>
                  <a:lnTo>
                    <a:pt x="4207842" y="5065662"/>
                  </a:lnTo>
                  <a:lnTo>
                    <a:pt x="4222142" y="5017707"/>
                  </a:lnTo>
                  <a:lnTo>
                    <a:pt x="4236027" y="4969514"/>
                  </a:lnTo>
                  <a:lnTo>
                    <a:pt x="4249495" y="4921088"/>
                  </a:lnTo>
                  <a:lnTo>
                    <a:pt x="4262544" y="4872430"/>
                  </a:lnTo>
                  <a:lnTo>
                    <a:pt x="4275170" y="4823545"/>
                  </a:lnTo>
                  <a:lnTo>
                    <a:pt x="4287372" y="4774434"/>
                  </a:lnTo>
                  <a:lnTo>
                    <a:pt x="4299147" y="4725103"/>
                  </a:lnTo>
                  <a:lnTo>
                    <a:pt x="4310491" y="4675553"/>
                  </a:lnTo>
                  <a:lnTo>
                    <a:pt x="4321403" y="4625787"/>
                  </a:lnTo>
                  <a:lnTo>
                    <a:pt x="4331880" y="4575810"/>
                  </a:lnTo>
                  <a:lnTo>
                    <a:pt x="4341920" y="4525623"/>
                  </a:lnTo>
                  <a:lnTo>
                    <a:pt x="4351519" y="4475231"/>
                  </a:lnTo>
                  <a:lnTo>
                    <a:pt x="4360675" y="4424636"/>
                  </a:lnTo>
                  <a:lnTo>
                    <a:pt x="4369385" y="4373841"/>
                  </a:lnTo>
                  <a:lnTo>
                    <a:pt x="4377648" y="4322850"/>
                  </a:lnTo>
                  <a:lnTo>
                    <a:pt x="4385460" y="4271666"/>
                  </a:lnTo>
                  <a:lnTo>
                    <a:pt x="4392818" y="4220292"/>
                  </a:lnTo>
                  <a:lnTo>
                    <a:pt x="4399721" y="4168730"/>
                  </a:lnTo>
                  <a:lnTo>
                    <a:pt x="4406165" y="4116985"/>
                  </a:lnTo>
                  <a:lnTo>
                    <a:pt x="4412148" y="4065059"/>
                  </a:lnTo>
                  <a:lnTo>
                    <a:pt x="4417667" y="4012956"/>
                  </a:lnTo>
                  <a:lnTo>
                    <a:pt x="4422720" y="3960678"/>
                  </a:lnTo>
                  <a:lnTo>
                    <a:pt x="4427304" y="3908229"/>
                  </a:lnTo>
                  <a:lnTo>
                    <a:pt x="4431417" y="3855612"/>
                  </a:lnTo>
                  <a:lnTo>
                    <a:pt x="4435055" y="3802830"/>
                  </a:lnTo>
                  <a:lnTo>
                    <a:pt x="4438217" y="3749886"/>
                  </a:lnTo>
                  <a:lnTo>
                    <a:pt x="4440899" y="3696783"/>
                  </a:lnTo>
                  <a:lnTo>
                    <a:pt x="4443100" y="3643525"/>
                  </a:lnTo>
                  <a:lnTo>
                    <a:pt x="4444816" y="3590114"/>
                  </a:lnTo>
                  <a:lnTo>
                    <a:pt x="4446045" y="3536554"/>
                  </a:lnTo>
                  <a:lnTo>
                    <a:pt x="4446784" y="3482848"/>
                  </a:lnTo>
                  <a:lnTo>
                    <a:pt x="4447032" y="3429000"/>
                  </a:lnTo>
                  <a:lnTo>
                    <a:pt x="4446784" y="3375151"/>
                  </a:lnTo>
                  <a:lnTo>
                    <a:pt x="4446045" y="3321445"/>
                  </a:lnTo>
                  <a:lnTo>
                    <a:pt x="4444816" y="3267885"/>
                  </a:lnTo>
                  <a:lnTo>
                    <a:pt x="4443100" y="3214474"/>
                  </a:lnTo>
                  <a:lnTo>
                    <a:pt x="4440899" y="3161216"/>
                  </a:lnTo>
                  <a:lnTo>
                    <a:pt x="4438217" y="3108114"/>
                  </a:lnTo>
                  <a:lnTo>
                    <a:pt x="4435055" y="3055170"/>
                  </a:lnTo>
                  <a:lnTo>
                    <a:pt x="4431417" y="3002388"/>
                  </a:lnTo>
                  <a:lnTo>
                    <a:pt x="4427304" y="2949771"/>
                  </a:lnTo>
                  <a:lnTo>
                    <a:pt x="4422720" y="2897322"/>
                  </a:lnTo>
                  <a:lnTo>
                    <a:pt x="4417667" y="2845045"/>
                  </a:lnTo>
                  <a:lnTo>
                    <a:pt x="4412148" y="2792941"/>
                  </a:lnTo>
                  <a:lnTo>
                    <a:pt x="4406165" y="2741016"/>
                  </a:lnTo>
                  <a:lnTo>
                    <a:pt x="4399721" y="2689271"/>
                  </a:lnTo>
                  <a:lnTo>
                    <a:pt x="4392818" y="2637709"/>
                  </a:lnTo>
                  <a:lnTo>
                    <a:pt x="4385460" y="2586335"/>
                  </a:lnTo>
                  <a:lnTo>
                    <a:pt x="4377648" y="2535151"/>
                  </a:lnTo>
                  <a:lnTo>
                    <a:pt x="4369385" y="2484160"/>
                  </a:lnTo>
                  <a:lnTo>
                    <a:pt x="4360675" y="2433366"/>
                  </a:lnTo>
                  <a:lnTo>
                    <a:pt x="4351519" y="2382771"/>
                  </a:lnTo>
                  <a:lnTo>
                    <a:pt x="4341920" y="2332379"/>
                  </a:lnTo>
                  <a:lnTo>
                    <a:pt x="4331880" y="2282193"/>
                  </a:lnTo>
                  <a:lnTo>
                    <a:pt x="4321403" y="2232215"/>
                  </a:lnTo>
                  <a:lnTo>
                    <a:pt x="4310491" y="2182450"/>
                  </a:lnTo>
                  <a:lnTo>
                    <a:pt x="4299147" y="2132900"/>
                  </a:lnTo>
                  <a:lnTo>
                    <a:pt x="4287372" y="2083568"/>
                  </a:lnTo>
                  <a:lnTo>
                    <a:pt x="4275170" y="2034458"/>
                  </a:lnTo>
                  <a:lnTo>
                    <a:pt x="4262544" y="1985573"/>
                  </a:lnTo>
                  <a:lnTo>
                    <a:pt x="4249495" y="1936915"/>
                  </a:lnTo>
                  <a:lnTo>
                    <a:pt x="4236027" y="1888489"/>
                  </a:lnTo>
                  <a:lnTo>
                    <a:pt x="4222142" y="1840296"/>
                  </a:lnTo>
                  <a:lnTo>
                    <a:pt x="4207842" y="1792341"/>
                  </a:lnTo>
                  <a:lnTo>
                    <a:pt x="4193131" y="1744626"/>
                  </a:lnTo>
                  <a:lnTo>
                    <a:pt x="4178011" y="1697154"/>
                  </a:lnTo>
                  <a:lnTo>
                    <a:pt x="4162484" y="1649930"/>
                  </a:lnTo>
                  <a:lnTo>
                    <a:pt x="4146553" y="1602955"/>
                  </a:lnTo>
                  <a:lnTo>
                    <a:pt x="4130221" y="1556233"/>
                  </a:lnTo>
                  <a:lnTo>
                    <a:pt x="4113491" y="1509767"/>
                  </a:lnTo>
                  <a:lnTo>
                    <a:pt x="4096364" y="1463560"/>
                  </a:lnTo>
                  <a:lnTo>
                    <a:pt x="4078843" y="1417616"/>
                  </a:lnTo>
                  <a:lnTo>
                    <a:pt x="4060932" y="1371937"/>
                  </a:lnTo>
                  <a:lnTo>
                    <a:pt x="4042633" y="1326527"/>
                  </a:lnTo>
                  <a:lnTo>
                    <a:pt x="4023947" y="1281389"/>
                  </a:lnTo>
                  <a:lnTo>
                    <a:pt x="4004879" y="1236526"/>
                  </a:lnTo>
                  <a:lnTo>
                    <a:pt x="3985430" y="1191941"/>
                  </a:lnTo>
                  <a:lnTo>
                    <a:pt x="3965603" y="1147637"/>
                  </a:lnTo>
                  <a:lnTo>
                    <a:pt x="3945401" y="1103617"/>
                  </a:lnTo>
                  <a:lnTo>
                    <a:pt x="3924826" y="1059885"/>
                  </a:lnTo>
                  <a:lnTo>
                    <a:pt x="3903881" y="1016443"/>
                  </a:lnTo>
                  <a:lnTo>
                    <a:pt x="3882568" y="973296"/>
                  </a:lnTo>
                  <a:lnTo>
                    <a:pt x="3860891" y="930445"/>
                  </a:lnTo>
                  <a:lnTo>
                    <a:pt x="3838851" y="887894"/>
                  </a:lnTo>
                  <a:lnTo>
                    <a:pt x="3816451" y="845647"/>
                  </a:lnTo>
                  <a:lnTo>
                    <a:pt x="3793694" y="803706"/>
                  </a:lnTo>
                  <a:lnTo>
                    <a:pt x="3770583" y="762074"/>
                  </a:lnTo>
                  <a:lnTo>
                    <a:pt x="3747120" y="720756"/>
                  </a:lnTo>
                  <a:lnTo>
                    <a:pt x="3723308" y="679753"/>
                  </a:lnTo>
                  <a:lnTo>
                    <a:pt x="3699148" y="639068"/>
                  </a:lnTo>
                  <a:lnTo>
                    <a:pt x="3674645" y="598706"/>
                  </a:lnTo>
                  <a:lnTo>
                    <a:pt x="3649800" y="558669"/>
                  </a:lnTo>
                  <a:lnTo>
                    <a:pt x="3624616" y="518961"/>
                  </a:lnTo>
                  <a:lnTo>
                    <a:pt x="3599096" y="479584"/>
                  </a:lnTo>
                  <a:lnTo>
                    <a:pt x="3573242" y="440542"/>
                  </a:lnTo>
                  <a:lnTo>
                    <a:pt x="3547057" y="401837"/>
                  </a:lnTo>
                  <a:lnTo>
                    <a:pt x="3520544" y="363473"/>
                  </a:lnTo>
                  <a:lnTo>
                    <a:pt x="3493704" y="325454"/>
                  </a:lnTo>
                  <a:lnTo>
                    <a:pt x="3466541" y="287781"/>
                  </a:lnTo>
                  <a:lnTo>
                    <a:pt x="3439058" y="250459"/>
                  </a:lnTo>
                  <a:lnTo>
                    <a:pt x="3411256" y="213491"/>
                  </a:lnTo>
                  <a:lnTo>
                    <a:pt x="3383139" y="176879"/>
                  </a:lnTo>
                  <a:lnTo>
                    <a:pt x="3354708" y="140627"/>
                  </a:lnTo>
                  <a:lnTo>
                    <a:pt x="3325968" y="104738"/>
                  </a:lnTo>
                  <a:lnTo>
                    <a:pt x="3296920" y="69215"/>
                  </a:lnTo>
                  <a:lnTo>
                    <a:pt x="3233928"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251671" y="1203485"/>
            <a:ext cx="3845604" cy="1149802"/>
          </a:xfrm>
          <a:prstGeom prst="rect">
            <a:avLst/>
          </a:prstGeom>
        </p:spPr>
        <p:txBody>
          <a:bodyPr vert="horz" wrap="square" lIns="0" tIns="13335" rIns="0" bIns="0" rtlCol="0">
            <a:spAutoFit/>
          </a:bodyPr>
          <a:lstStyle/>
          <a:p>
            <a:pPr marL="12700">
              <a:lnSpc>
                <a:spcPts val="2965"/>
              </a:lnSpc>
              <a:spcBef>
                <a:spcPts val="105"/>
              </a:spcBef>
            </a:pPr>
            <a:r>
              <a:rPr sz="2600" spc="-50" dirty="0"/>
              <a:t>北海道：10</a:t>
            </a:r>
            <a:r>
              <a:rPr sz="2600" spc="-60" dirty="0"/>
              <a:t>年間の</a:t>
            </a:r>
            <a:endParaRPr sz="2600" dirty="0"/>
          </a:p>
          <a:p>
            <a:pPr marL="12700">
              <a:lnSpc>
                <a:spcPts val="2965"/>
              </a:lnSpc>
            </a:pPr>
            <a:r>
              <a:rPr sz="2600" spc="-60" dirty="0" err="1"/>
              <a:t>献腎移植症例数の推移</a:t>
            </a:r>
            <a:br>
              <a:rPr lang="en-US" sz="2600" spc="-60" dirty="0"/>
            </a:br>
            <a:r>
              <a:rPr lang="ja-JP" altLang="en-US" sz="2200" spc="-40" dirty="0">
                <a:latin typeface="Yu Gothic Light" panose="020B0300000000000000" pitchFamily="34" charset="-128"/>
                <a:ea typeface="Yu Gothic Light" panose="020B0300000000000000" pitchFamily="34" charset="-128"/>
              </a:rPr>
              <a:t>（</a:t>
            </a:r>
            <a:r>
              <a:rPr lang="ja-JP" altLang="en-US" sz="2200" spc="-65" dirty="0">
                <a:solidFill>
                  <a:srgbClr val="FF0000"/>
                </a:solidFill>
                <a:latin typeface="Yu Gothic Light" panose="020B0300000000000000" pitchFamily="34" charset="-128"/>
                <a:ea typeface="Yu Gothic Light" panose="020B0300000000000000" pitchFamily="34" charset="-128"/>
              </a:rPr>
              <a:t>膵腎・肝腎同時移植を含む</a:t>
            </a:r>
            <a:r>
              <a:rPr lang="ja-JP" altLang="en-US" sz="2200" spc="-50" dirty="0">
                <a:latin typeface="Yu Gothic Light" panose="020B0300000000000000" pitchFamily="34" charset="-128"/>
                <a:ea typeface="Yu Gothic Light" panose="020B0300000000000000" pitchFamily="34" charset="-128"/>
              </a:rPr>
              <a:t>）</a:t>
            </a:r>
            <a:endParaRPr sz="2200" dirty="0">
              <a:latin typeface="Yu Gothic Light" panose="020B0300000000000000" pitchFamily="34" charset="-128"/>
              <a:ea typeface="Yu Gothic Light" panose="020B0300000000000000" pitchFamily="34" charset="-128"/>
            </a:endParaRPr>
          </a:p>
        </p:txBody>
      </p:sp>
      <p:grpSp>
        <p:nvGrpSpPr>
          <p:cNvPr id="9" name="object 9"/>
          <p:cNvGrpSpPr/>
          <p:nvPr/>
        </p:nvGrpSpPr>
        <p:grpSpPr>
          <a:xfrm>
            <a:off x="0" y="1426463"/>
            <a:ext cx="3779520" cy="1035050"/>
            <a:chOff x="0" y="1426463"/>
            <a:chExt cx="3779520" cy="1035050"/>
          </a:xfrm>
        </p:grpSpPr>
        <p:sp>
          <p:nvSpPr>
            <p:cNvPr id="10" name="object 10"/>
            <p:cNvSpPr/>
            <p:nvPr/>
          </p:nvSpPr>
          <p:spPr>
            <a:xfrm>
              <a:off x="0" y="1426463"/>
              <a:ext cx="128270" cy="654050"/>
            </a:xfrm>
            <a:custGeom>
              <a:avLst/>
              <a:gdLst/>
              <a:ahLst/>
              <a:cxnLst/>
              <a:rect l="l" t="t" r="r" b="b"/>
              <a:pathLst>
                <a:path w="128270" h="654050">
                  <a:moveTo>
                    <a:pt x="128016" y="0"/>
                  </a:moveTo>
                  <a:lnTo>
                    <a:pt x="0" y="0"/>
                  </a:lnTo>
                  <a:lnTo>
                    <a:pt x="0" y="653796"/>
                  </a:lnTo>
                  <a:lnTo>
                    <a:pt x="128016" y="653796"/>
                  </a:lnTo>
                  <a:lnTo>
                    <a:pt x="128016" y="0"/>
                  </a:lnTo>
                  <a:close/>
                </a:path>
              </a:pathLst>
            </a:custGeom>
            <a:solidFill>
              <a:srgbClr val="EC7C30"/>
            </a:solidFill>
          </p:spPr>
          <p:txBody>
            <a:bodyPr wrap="square" lIns="0" tIns="0" rIns="0" bIns="0" rtlCol="0"/>
            <a:lstStyle/>
            <a:p>
              <a:endParaRPr/>
            </a:p>
          </p:txBody>
        </p:sp>
        <p:sp>
          <p:nvSpPr>
            <p:cNvPr id="11" name="object 11"/>
            <p:cNvSpPr/>
            <p:nvPr/>
          </p:nvSpPr>
          <p:spPr>
            <a:xfrm>
              <a:off x="396240" y="2442972"/>
              <a:ext cx="3383279" cy="18415"/>
            </a:xfrm>
            <a:custGeom>
              <a:avLst/>
              <a:gdLst/>
              <a:ahLst/>
              <a:cxnLst/>
              <a:rect l="l" t="t" r="r" b="b"/>
              <a:pathLst>
                <a:path w="3383279" h="18414">
                  <a:moveTo>
                    <a:pt x="3383279" y="0"/>
                  </a:moveTo>
                  <a:lnTo>
                    <a:pt x="0" y="0"/>
                  </a:lnTo>
                  <a:lnTo>
                    <a:pt x="0" y="18287"/>
                  </a:lnTo>
                  <a:lnTo>
                    <a:pt x="3383279" y="18287"/>
                  </a:lnTo>
                  <a:lnTo>
                    <a:pt x="3383279" y="0"/>
                  </a:lnTo>
                  <a:close/>
                </a:path>
              </a:pathLst>
            </a:custGeom>
            <a:solidFill>
              <a:srgbClr val="D4D4D4"/>
            </a:solidFill>
          </p:spPr>
          <p:txBody>
            <a:bodyPr wrap="square" lIns="0" tIns="0" rIns="0" bIns="0" rtlCol="0"/>
            <a:lstStyle/>
            <a:p>
              <a:endParaRPr/>
            </a:p>
          </p:txBody>
        </p:sp>
      </p:grpSp>
      <p:sp>
        <p:nvSpPr>
          <p:cNvPr id="12" name="object 12"/>
          <p:cNvSpPr txBox="1"/>
          <p:nvPr/>
        </p:nvSpPr>
        <p:spPr>
          <a:xfrm>
            <a:off x="449985" y="2584805"/>
            <a:ext cx="3353665" cy="1251946"/>
          </a:xfrm>
          <a:prstGeom prst="rect">
            <a:avLst/>
          </a:prstGeom>
        </p:spPr>
        <p:txBody>
          <a:bodyPr vert="horz" wrap="square" lIns="0" tIns="139065" rIns="0" bIns="0" rtlCol="0">
            <a:spAutoFit/>
          </a:bodyPr>
          <a:lstStyle/>
          <a:p>
            <a:pPr marL="12700">
              <a:lnSpc>
                <a:spcPct val="100000"/>
              </a:lnSpc>
              <a:spcBef>
                <a:spcPts val="1095"/>
              </a:spcBef>
            </a:pPr>
            <a:r>
              <a:rPr sz="1700" b="1" spc="-10" dirty="0">
                <a:latin typeface="游ゴシック"/>
                <a:cs typeface="游ゴシック"/>
              </a:rPr>
              <a:t>202</a:t>
            </a:r>
            <a:r>
              <a:rPr lang="en-US" sz="1700" b="1" spc="-10" dirty="0">
                <a:latin typeface="游ゴシック"/>
                <a:cs typeface="游ゴシック"/>
              </a:rPr>
              <a:t>3</a:t>
            </a:r>
            <a:r>
              <a:rPr sz="1700" b="1" spc="-10" dirty="0">
                <a:latin typeface="游ゴシック"/>
                <a:cs typeface="游ゴシック"/>
              </a:rPr>
              <a:t>年北海道前年比</a:t>
            </a:r>
            <a:endParaRPr sz="1700" dirty="0">
              <a:latin typeface="游ゴシック"/>
              <a:cs typeface="游ゴシック"/>
            </a:endParaRPr>
          </a:p>
          <a:p>
            <a:pPr marL="228600" marR="5080" indent="214629">
              <a:lnSpc>
                <a:spcPts val="1839"/>
              </a:lnSpc>
              <a:spcBef>
                <a:spcPts val="1225"/>
              </a:spcBef>
            </a:pPr>
            <a:r>
              <a:rPr sz="1700" b="1" dirty="0">
                <a:latin typeface="游ゴシック"/>
                <a:cs typeface="游ゴシック"/>
              </a:rPr>
              <a:t>総数</a:t>
            </a:r>
            <a:r>
              <a:rPr sz="1700" b="1" spc="-10" dirty="0">
                <a:latin typeface="游ゴシック"/>
                <a:cs typeface="游ゴシック"/>
              </a:rPr>
              <a:t>：</a:t>
            </a:r>
            <a:r>
              <a:rPr lang="en-US" sz="1700" b="1" spc="-10" dirty="0">
                <a:latin typeface="游ゴシック"/>
                <a:cs typeface="游ゴシック"/>
              </a:rPr>
              <a:t>4</a:t>
            </a:r>
            <a:r>
              <a:rPr sz="1700" b="1" dirty="0">
                <a:latin typeface="游ゴシック"/>
                <a:cs typeface="游ゴシック"/>
              </a:rPr>
              <a:t>例（前年比</a:t>
            </a:r>
            <a:r>
              <a:rPr lang="ja-JP" altLang="en-US" sz="1700" b="1" dirty="0">
                <a:latin typeface="游ゴシック"/>
                <a:cs typeface="游ゴシック"/>
              </a:rPr>
              <a:t>と同数）</a:t>
            </a:r>
            <a:br>
              <a:rPr lang="en-US" sz="1700" b="1" dirty="0">
                <a:latin typeface="游ゴシック"/>
                <a:cs typeface="游ゴシック"/>
              </a:rPr>
            </a:br>
            <a:r>
              <a:rPr sz="1700" b="1" dirty="0">
                <a:latin typeface="游ゴシック"/>
                <a:cs typeface="游ゴシック"/>
              </a:rPr>
              <a:t>脳死下</a:t>
            </a:r>
            <a:r>
              <a:rPr sz="1700" b="1" spc="-10" dirty="0">
                <a:latin typeface="游ゴシック"/>
                <a:cs typeface="游ゴシック"/>
              </a:rPr>
              <a:t>：</a:t>
            </a:r>
            <a:r>
              <a:rPr lang="en-US" altLang="ja-JP" sz="1700" b="1" spc="-10" dirty="0">
                <a:latin typeface="游ゴシック"/>
                <a:cs typeface="游ゴシック"/>
              </a:rPr>
              <a:t>4</a:t>
            </a:r>
            <a:r>
              <a:rPr sz="1700" b="1" dirty="0">
                <a:latin typeface="游ゴシック"/>
                <a:cs typeface="游ゴシック"/>
              </a:rPr>
              <a:t>例</a:t>
            </a:r>
            <a:r>
              <a:rPr sz="1700" b="1" spc="-10" dirty="0">
                <a:latin typeface="游ゴシック"/>
                <a:cs typeface="游ゴシック"/>
              </a:rPr>
              <a:t>（</a:t>
            </a:r>
            <a:r>
              <a:rPr lang="ja-JP" altLang="en-US" sz="1700" b="1" dirty="0">
                <a:latin typeface="游ゴシック"/>
                <a:cs typeface="游ゴシック"/>
              </a:rPr>
              <a:t>前年比と同数</a:t>
            </a:r>
            <a:r>
              <a:rPr sz="1700" b="1" spc="-50" dirty="0">
                <a:latin typeface="游ゴシック"/>
                <a:cs typeface="游ゴシック"/>
              </a:rPr>
              <a:t>）</a:t>
            </a:r>
            <a:endParaRPr sz="1700" dirty="0">
              <a:latin typeface="游ゴシック"/>
              <a:cs typeface="游ゴシック"/>
            </a:endParaRPr>
          </a:p>
          <a:p>
            <a:pPr marL="12700">
              <a:lnSpc>
                <a:spcPts val="1805"/>
              </a:lnSpc>
            </a:pPr>
            <a:r>
              <a:rPr sz="1700" b="1" spc="-10" dirty="0">
                <a:latin typeface="游ゴシック"/>
                <a:cs typeface="游ゴシック"/>
              </a:rPr>
              <a:t>心停止下：</a:t>
            </a:r>
            <a:r>
              <a:rPr lang="en-US" altLang="ja-JP" sz="1700" b="1" spc="-10" dirty="0">
                <a:latin typeface="游ゴシック"/>
                <a:cs typeface="游ゴシック"/>
              </a:rPr>
              <a:t>0</a:t>
            </a:r>
            <a:r>
              <a:rPr sz="1700" b="1" spc="-10" dirty="0">
                <a:latin typeface="游ゴシック"/>
                <a:cs typeface="游ゴシック"/>
              </a:rPr>
              <a:t>例（</a:t>
            </a:r>
            <a:r>
              <a:rPr lang="ja-JP" altLang="en-US" sz="1700" b="1" dirty="0">
                <a:latin typeface="游ゴシック"/>
                <a:cs typeface="游ゴシック"/>
              </a:rPr>
              <a:t>前年比と同数</a:t>
            </a:r>
            <a:r>
              <a:rPr sz="1700" b="1" spc="-50" dirty="0">
                <a:latin typeface="游ゴシック"/>
                <a:cs typeface="游ゴシック"/>
              </a:rPr>
              <a:t>）</a:t>
            </a:r>
            <a:endParaRPr sz="1700" dirty="0">
              <a:latin typeface="游ゴシック"/>
              <a:cs typeface="游ゴシック"/>
            </a:endParaRPr>
          </a:p>
        </p:txBody>
      </p:sp>
      <p:sp>
        <p:nvSpPr>
          <p:cNvPr id="13" name="object 13"/>
          <p:cNvSpPr txBox="1"/>
          <p:nvPr/>
        </p:nvSpPr>
        <p:spPr>
          <a:xfrm>
            <a:off x="449986" y="4067302"/>
            <a:ext cx="3741014" cy="506998"/>
          </a:xfrm>
          <a:prstGeom prst="rect">
            <a:avLst/>
          </a:prstGeom>
        </p:spPr>
        <p:txBody>
          <a:bodyPr vert="horz" wrap="square" lIns="0" tIns="41910" rIns="0" bIns="0" rtlCol="0">
            <a:spAutoFit/>
          </a:bodyPr>
          <a:lstStyle/>
          <a:p>
            <a:pPr marL="12700" marR="129539">
              <a:lnSpc>
                <a:spcPts val="1839"/>
              </a:lnSpc>
              <a:spcBef>
                <a:spcPts val="330"/>
              </a:spcBef>
            </a:pPr>
            <a:r>
              <a:rPr sz="1700" b="1" spc="-5" dirty="0" err="1">
                <a:latin typeface="游ゴシック"/>
                <a:cs typeface="游ゴシック"/>
              </a:rPr>
              <a:t>北海道の献腎移植総数は</a:t>
            </a:r>
            <a:r>
              <a:rPr sz="1700" b="1" spc="-5" dirty="0">
                <a:latin typeface="游ゴシック"/>
                <a:cs typeface="游ゴシック"/>
              </a:rPr>
              <a:t>、</a:t>
            </a:r>
            <a:br>
              <a:rPr lang="en-US" sz="1700" b="1" spc="-5" dirty="0">
                <a:latin typeface="游ゴシック"/>
                <a:cs typeface="游ゴシック"/>
              </a:rPr>
            </a:br>
            <a:r>
              <a:rPr sz="1700" b="1" spc="-20" dirty="0">
                <a:latin typeface="游ゴシック"/>
                <a:cs typeface="游ゴシック"/>
              </a:rPr>
              <a:t>20</a:t>
            </a:r>
            <a:r>
              <a:rPr lang="en-US" sz="1700" b="1" spc="-20" dirty="0">
                <a:latin typeface="游ゴシック"/>
                <a:cs typeface="游ゴシック"/>
              </a:rPr>
              <a:t>23</a:t>
            </a:r>
            <a:r>
              <a:rPr sz="1700" b="1" spc="-5" dirty="0">
                <a:latin typeface="游ゴシック"/>
                <a:cs typeface="游ゴシック"/>
              </a:rPr>
              <a:t>年と比較して</a:t>
            </a:r>
            <a:r>
              <a:rPr sz="1700" b="1" spc="-10" dirty="0">
                <a:latin typeface="游ゴシック"/>
                <a:cs typeface="游ゴシック"/>
              </a:rPr>
              <a:t>202</a:t>
            </a:r>
            <a:r>
              <a:rPr lang="en-US" sz="1700" b="1" spc="-10" dirty="0">
                <a:latin typeface="游ゴシック"/>
                <a:cs typeface="游ゴシック"/>
              </a:rPr>
              <a:t>2</a:t>
            </a:r>
            <a:r>
              <a:rPr sz="1700" b="1" dirty="0">
                <a:latin typeface="游ゴシック"/>
                <a:cs typeface="游ゴシック"/>
              </a:rPr>
              <a:t>年</a:t>
            </a:r>
            <a:r>
              <a:rPr lang="ja-JP" altLang="en-US" sz="1700" b="1" dirty="0">
                <a:latin typeface="游ゴシック"/>
                <a:cs typeface="游ゴシック"/>
              </a:rPr>
              <a:t>と</a:t>
            </a:r>
            <a:r>
              <a:rPr lang="ja-JP" altLang="en-US" sz="1700" b="1" spc="-10" dirty="0">
                <a:latin typeface="游ゴシック"/>
                <a:cs typeface="游ゴシック"/>
              </a:rPr>
              <a:t>同数</a:t>
            </a:r>
          </a:p>
        </p:txBody>
      </p:sp>
      <p:graphicFrame>
        <p:nvGraphicFramePr>
          <p:cNvPr id="98" name="コンテンツプレースホルダ 2">
            <a:extLst>
              <a:ext uri="{FF2B5EF4-FFF2-40B4-BE49-F238E27FC236}">
                <a16:creationId xmlns:a16="http://schemas.microsoft.com/office/drawing/2014/main" id="{246B2328-A4AC-3EC2-5641-7758D1C8D67E}"/>
              </a:ext>
            </a:extLst>
          </p:cNvPr>
          <p:cNvGraphicFramePr>
            <a:graphicFrameLocks noChangeAspect="1"/>
          </p:cNvGraphicFramePr>
          <p:nvPr/>
        </p:nvGraphicFramePr>
        <p:xfrm>
          <a:off x="4901184" y="314325"/>
          <a:ext cx="6922008" cy="60522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762" y="-4762"/>
            <a:ext cx="4588510" cy="6867525"/>
            <a:chOff x="-4762" y="-4762"/>
            <a:chExt cx="4588510" cy="6867525"/>
          </a:xfrm>
        </p:grpSpPr>
        <p:pic>
          <p:nvPicPr>
            <p:cNvPr id="3" name="object 3"/>
            <p:cNvPicPr/>
            <p:nvPr/>
          </p:nvPicPr>
          <p:blipFill>
            <a:blip r:embed="rId3" cstate="print"/>
            <a:stretch>
              <a:fillRect/>
            </a:stretch>
          </p:blipFill>
          <p:spPr>
            <a:xfrm>
              <a:off x="3243072" y="0"/>
              <a:ext cx="1340357" cy="6857997"/>
            </a:xfrm>
            <a:prstGeom prst="rect">
              <a:avLst/>
            </a:prstGeom>
          </p:spPr>
        </p:pic>
        <p:sp>
          <p:nvSpPr>
            <p:cNvPr id="4" name="object 4"/>
            <p:cNvSpPr/>
            <p:nvPr/>
          </p:nvSpPr>
          <p:spPr>
            <a:xfrm>
              <a:off x="0" y="0"/>
              <a:ext cx="4456430" cy="6858000"/>
            </a:xfrm>
            <a:custGeom>
              <a:avLst/>
              <a:gdLst/>
              <a:ahLst/>
              <a:cxnLst/>
              <a:rect l="l" t="t" r="r" b="b"/>
              <a:pathLst>
                <a:path w="4456430" h="6858000">
                  <a:moveTo>
                    <a:pt x="3243072" y="0"/>
                  </a:moveTo>
                  <a:lnTo>
                    <a:pt x="0" y="0"/>
                  </a:lnTo>
                  <a:lnTo>
                    <a:pt x="0" y="6857999"/>
                  </a:lnTo>
                  <a:lnTo>
                    <a:pt x="3243072" y="6857999"/>
                  </a:lnTo>
                  <a:lnTo>
                    <a:pt x="3306064" y="6788730"/>
                  </a:lnTo>
                  <a:lnTo>
                    <a:pt x="3335112" y="6753210"/>
                  </a:lnTo>
                  <a:lnTo>
                    <a:pt x="3363852" y="6717324"/>
                  </a:lnTo>
                  <a:lnTo>
                    <a:pt x="3392283" y="6681075"/>
                  </a:lnTo>
                  <a:lnTo>
                    <a:pt x="3420400" y="6644466"/>
                  </a:lnTo>
                  <a:lnTo>
                    <a:pt x="3448202" y="6607500"/>
                  </a:lnTo>
                  <a:lnTo>
                    <a:pt x="3475685" y="6570181"/>
                  </a:lnTo>
                  <a:lnTo>
                    <a:pt x="3502848" y="6532511"/>
                  </a:lnTo>
                  <a:lnTo>
                    <a:pt x="3529688" y="6494494"/>
                  </a:lnTo>
                  <a:lnTo>
                    <a:pt x="3556201" y="6456132"/>
                  </a:lnTo>
                  <a:lnTo>
                    <a:pt x="3582386" y="6417430"/>
                  </a:lnTo>
                  <a:lnTo>
                    <a:pt x="3608240" y="6378390"/>
                  </a:lnTo>
                  <a:lnTo>
                    <a:pt x="3633760" y="6339015"/>
                  </a:lnTo>
                  <a:lnTo>
                    <a:pt x="3658944" y="6299308"/>
                  </a:lnTo>
                  <a:lnTo>
                    <a:pt x="3683789" y="6259273"/>
                  </a:lnTo>
                  <a:lnTo>
                    <a:pt x="3708292" y="6218913"/>
                  </a:lnTo>
                  <a:lnTo>
                    <a:pt x="3732452" y="6178231"/>
                  </a:lnTo>
                  <a:lnTo>
                    <a:pt x="3756264" y="6137229"/>
                  </a:lnTo>
                  <a:lnTo>
                    <a:pt x="3779727" y="6095912"/>
                  </a:lnTo>
                  <a:lnTo>
                    <a:pt x="3802838" y="6054282"/>
                  </a:lnTo>
                  <a:lnTo>
                    <a:pt x="3825595" y="6012342"/>
                  </a:lnTo>
                  <a:lnTo>
                    <a:pt x="3847995" y="5970096"/>
                  </a:lnTo>
                  <a:lnTo>
                    <a:pt x="3870035" y="5927547"/>
                  </a:lnTo>
                  <a:lnTo>
                    <a:pt x="3891712" y="5884697"/>
                  </a:lnTo>
                  <a:lnTo>
                    <a:pt x="3913025" y="5841550"/>
                  </a:lnTo>
                  <a:lnTo>
                    <a:pt x="3933970" y="5798110"/>
                  </a:lnTo>
                  <a:lnTo>
                    <a:pt x="3954545" y="5754379"/>
                  </a:lnTo>
                  <a:lnTo>
                    <a:pt x="3974747" y="5710360"/>
                  </a:lnTo>
                  <a:lnTo>
                    <a:pt x="3994574" y="5666057"/>
                  </a:lnTo>
                  <a:lnTo>
                    <a:pt x="4014023" y="5621472"/>
                  </a:lnTo>
                  <a:lnTo>
                    <a:pt x="4033091" y="5576610"/>
                  </a:lnTo>
                  <a:lnTo>
                    <a:pt x="4051777" y="5531472"/>
                  </a:lnTo>
                  <a:lnTo>
                    <a:pt x="4070076" y="5486062"/>
                  </a:lnTo>
                  <a:lnTo>
                    <a:pt x="4087987" y="5440384"/>
                  </a:lnTo>
                  <a:lnTo>
                    <a:pt x="4105508" y="5394440"/>
                  </a:lnTo>
                  <a:lnTo>
                    <a:pt x="4122635" y="5348234"/>
                  </a:lnTo>
                  <a:lnTo>
                    <a:pt x="4139365" y="5301769"/>
                  </a:lnTo>
                  <a:lnTo>
                    <a:pt x="4155697" y="5255047"/>
                  </a:lnTo>
                  <a:lnTo>
                    <a:pt x="4171628" y="5208072"/>
                  </a:lnTo>
                  <a:lnTo>
                    <a:pt x="4187155" y="5160848"/>
                  </a:lnTo>
                  <a:lnTo>
                    <a:pt x="4202275" y="5113377"/>
                  </a:lnTo>
                  <a:lnTo>
                    <a:pt x="4216986" y="5065662"/>
                  </a:lnTo>
                  <a:lnTo>
                    <a:pt x="4231286" y="5017707"/>
                  </a:lnTo>
                  <a:lnTo>
                    <a:pt x="4245171" y="4969514"/>
                  </a:lnTo>
                  <a:lnTo>
                    <a:pt x="4258639" y="4921088"/>
                  </a:lnTo>
                  <a:lnTo>
                    <a:pt x="4271688" y="4872430"/>
                  </a:lnTo>
                  <a:lnTo>
                    <a:pt x="4284314" y="4823545"/>
                  </a:lnTo>
                  <a:lnTo>
                    <a:pt x="4296516" y="4774434"/>
                  </a:lnTo>
                  <a:lnTo>
                    <a:pt x="4308291" y="4725103"/>
                  </a:lnTo>
                  <a:lnTo>
                    <a:pt x="4319635" y="4675553"/>
                  </a:lnTo>
                  <a:lnTo>
                    <a:pt x="4330547" y="4625787"/>
                  </a:lnTo>
                  <a:lnTo>
                    <a:pt x="4341024" y="4575810"/>
                  </a:lnTo>
                  <a:lnTo>
                    <a:pt x="4351064" y="4525623"/>
                  </a:lnTo>
                  <a:lnTo>
                    <a:pt x="4360663" y="4475231"/>
                  </a:lnTo>
                  <a:lnTo>
                    <a:pt x="4369819" y="4424636"/>
                  </a:lnTo>
                  <a:lnTo>
                    <a:pt x="4378529" y="4373841"/>
                  </a:lnTo>
                  <a:lnTo>
                    <a:pt x="4386792" y="4322850"/>
                  </a:lnTo>
                  <a:lnTo>
                    <a:pt x="4394604" y="4271666"/>
                  </a:lnTo>
                  <a:lnTo>
                    <a:pt x="4401962" y="4220292"/>
                  </a:lnTo>
                  <a:lnTo>
                    <a:pt x="4408865" y="4168730"/>
                  </a:lnTo>
                  <a:lnTo>
                    <a:pt x="4415309" y="4116985"/>
                  </a:lnTo>
                  <a:lnTo>
                    <a:pt x="4421292" y="4065059"/>
                  </a:lnTo>
                  <a:lnTo>
                    <a:pt x="4426811" y="4012956"/>
                  </a:lnTo>
                  <a:lnTo>
                    <a:pt x="4431864" y="3960678"/>
                  </a:lnTo>
                  <a:lnTo>
                    <a:pt x="4436448" y="3908229"/>
                  </a:lnTo>
                  <a:lnTo>
                    <a:pt x="4440561" y="3855612"/>
                  </a:lnTo>
                  <a:lnTo>
                    <a:pt x="4444199" y="3802830"/>
                  </a:lnTo>
                  <a:lnTo>
                    <a:pt x="4447361" y="3749886"/>
                  </a:lnTo>
                  <a:lnTo>
                    <a:pt x="4450043" y="3696783"/>
                  </a:lnTo>
                  <a:lnTo>
                    <a:pt x="4452244" y="3643525"/>
                  </a:lnTo>
                  <a:lnTo>
                    <a:pt x="4453960" y="3590114"/>
                  </a:lnTo>
                  <a:lnTo>
                    <a:pt x="4455189" y="3536554"/>
                  </a:lnTo>
                  <a:lnTo>
                    <a:pt x="4455928" y="3482848"/>
                  </a:lnTo>
                  <a:lnTo>
                    <a:pt x="4456176" y="3429000"/>
                  </a:lnTo>
                  <a:lnTo>
                    <a:pt x="4455928" y="3375151"/>
                  </a:lnTo>
                  <a:lnTo>
                    <a:pt x="4455189" y="3321445"/>
                  </a:lnTo>
                  <a:lnTo>
                    <a:pt x="4453960" y="3267885"/>
                  </a:lnTo>
                  <a:lnTo>
                    <a:pt x="4452244" y="3214474"/>
                  </a:lnTo>
                  <a:lnTo>
                    <a:pt x="4450043" y="3161216"/>
                  </a:lnTo>
                  <a:lnTo>
                    <a:pt x="4447361" y="3108114"/>
                  </a:lnTo>
                  <a:lnTo>
                    <a:pt x="4444199" y="3055170"/>
                  </a:lnTo>
                  <a:lnTo>
                    <a:pt x="4440561" y="3002388"/>
                  </a:lnTo>
                  <a:lnTo>
                    <a:pt x="4436448" y="2949771"/>
                  </a:lnTo>
                  <a:lnTo>
                    <a:pt x="4431864" y="2897322"/>
                  </a:lnTo>
                  <a:lnTo>
                    <a:pt x="4426811" y="2845045"/>
                  </a:lnTo>
                  <a:lnTo>
                    <a:pt x="4421292" y="2792941"/>
                  </a:lnTo>
                  <a:lnTo>
                    <a:pt x="4415309" y="2741016"/>
                  </a:lnTo>
                  <a:lnTo>
                    <a:pt x="4408865" y="2689271"/>
                  </a:lnTo>
                  <a:lnTo>
                    <a:pt x="4401962" y="2637709"/>
                  </a:lnTo>
                  <a:lnTo>
                    <a:pt x="4394604" y="2586335"/>
                  </a:lnTo>
                  <a:lnTo>
                    <a:pt x="4386792" y="2535151"/>
                  </a:lnTo>
                  <a:lnTo>
                    <a:pt x="4378529" y="2484160"/>
                  </a:lnTo>
                  <a:lnTo>
                    <a:pt x="4369819" y="2433366"/>
                  </a:lnTo>
                  <a:lnTo>
                    <a:pt x="4360663" y="2382771"/>
                  </a:lnTo>
                  <a:lnTo>
                    <a:pt x="4351064" y="2332379"/>
                  </a:lnTo>
                  <a:lnTo>
                    <a:pt x="4341024" y="2282193"/>
                  </a:lnTo>
                  <a:lnTo>
                    <a:pt x="4330547" y="2232215"/>
                  </a:lnTo>
                  <a:lnTo>
                    <a:pt x="4319635" y="2182450"/>
                  </a:lnTo>
                  <a:lnTo>
                    <a:pt x="4308291" y="2132900"/>
                  </a:lnTo>
                  <a:lnTo>
                    <a:pt x="4296516" y="2083568"/>
                  </a:lnTo>
                  <a:lnTo>
                    <a:pt x="4284314" y="2034458"/>
                  </a:lnTo>
                  <a:lnTo>
                    <a:pt x="4271688" y="1985573"/>
                  </a:lnTo>
                  <a:lnTo>
                    <a:pt x="4258639" y="1936915"/>
                  </a:lnTo>
                  <a:lnTo>
                    <a:pt x="4245171" y="1888489"/>
                  </a:lnTo>
                  <a:lnTo>
                    <a:pt x="4231286" y="1840296"/>
                  </a:lnTo>
                  <a:lnTo>
                    <a:pt x="4216986" y="1792341"/>
                  </a:lnTo>
                  <a:lnTo>
                    <a:pt x="4202275" y="1744626"/>
                  </a:lnTo>
                  <a:lnTo>
                    <a:pt x="4187155" y="1697154"/>
                  </a:lnTo>
                  <a:lnTo>
                    <a:pt x="4171628" y="1649930"/>
                  </a:lnTo>
                  <a:lnTo>
                    <a:pt x="4155697" y="1602955"/>
                  </a:lnTo>
                  <a:lnTo>
                    <a:pt x="4139365" y="1556233"/>
                  </a:lnTo>
                  <a:lnTo>
                    <a:pt x="4122635" y="1509767"/>
                  </a:lnTo>
                  <a:lnTo>
                    <a:pt x="4105508" y="1463560"/>
                  </a:lnTo>
                  <a:lnTo>
                    <a:pt x="4087987" y="1417616"/>
                  </a:lnTo>
                  <a:lnTo>
                    <a:pt x="4070076" y="1371937"/>
                  </a:lnTo>
                  <a:lnTo>
                    <a:pt x="4051777" y="1326527"/>
                  </a:lnTo>
                  <a:lnTo>
                    <a:pt x="4033091" y="1281389"/>
                  </a:lnTo>
                  <a:lnTo>
                    <a:pt x="4014023" y="1236526"/>
                  </a:lnTo>
                  <a:lnTo>
                    <a:pt x="3994574" y="1191941"/>
                  </a:lnTo>
                  <a:lnTo>
                    <a:pt x="3974747" y="1147637"/>
                  </a:lnTo>
                  <a:lnTo>
                    <a:pt x="3954545" y="1103617"/>
                  </a:lnTo>
                  <a:lnTo>
                    <a:pt x="3933970" y="1059885"/>
                  </a:lnTo>
                  <a:lnTo>
                    <a:pt x="3913025" y="1016443"/>
                  </a:lnTo>
                  <a:lnTo>
                    <a:pt x="3891712" y="973296"/>
                  </a:lnTo>
                  <a:lnTo>
                    <a:pt x="3870035" y="930445"/>
                  </a:lnTo>
                  <a:lnTo>
                    <a:pt x="3847995" y="887894"/>
                  </a:lnTo>
                  <a:lnTo>
                    <a:pt x="3825595" y="845647"/>
                  </a:lnTo>
                  <a:lnTo>
                    <a:pt x="3802838" y="803706"/>
                  </a:lnTo>
                  <a:lnTo>
                    <a:pt x="3779727" y="762074"/>
                  </a:lnTo>
                  <a:lnTo>
                    <a:pt x="3756264" y="720756"/>
                  </a:lnTo>
                  <a:lnTo>
                    <a:pt x="3732452" y="679753"/>
                  </a:lnTo>
                  <a:lnTo>
                    <a:pt x="3708292" y="639068"/>
                  </a:lnTo>
                  <a:lnTo>
                    <a:pt x="3683789" y="598706"/>
                  </a:lnTo>
                  <a:lnTo>
                    <a:pt x="3658944" y="558669"/>
                  </a:lnTo>
                  <a:lnTo>
                    <a:pt x="3633760" y="518961"/>
                  </a:lnTo>
                  <a:lnTo>
                    <a:pt x="3608240" y="479584"/>
                  </a:lnTo>
                  <a:lnTo>
                    <a:pt x="3582386" y="440542"/>
                  </a:lnTo>
                  <a:lnTo>
                    <a:pt x="3556201" y="401837"/>
                  </a:lnTo>
                  <a:lnTo>
                    <a:pt x="3529688" y="363473"/>
                  </a:lnTo>
                  <a:lnTo>
                    <a:pt x="3502848" y="325454"/>
                  </a:lnTo>
                  <a:lnTo>
                    <a:pt x="3475685" y="287781"/>
                  </a:lnTo>
                  <a:lnTo>
                    <a:pt x="3448202" y="250459"/>
                  </a:lnTo>
                  <a:lnTo>
                    <a:pt x="3420400" y="213491"/>
                  </a:lnTo>
                  <a:lnTo>
                    <a:pt x="3392283" y="176879"/>
                  </a:lnTo>
                  <a:lnTo>
                    <a:pt x="3363852" y="140627"/>
                  </a:lnTo>
                  <a:lnTo>
                    <a:pt x="3335112" y="104738"/>
                  </a:lnTo>
                  <a:lnTo>
                    <a:pt x="3306064" y="69215"/>
                  </a:lnTo>
                  <a:lnTo>
                    <a:pt x="3243072" y="0"/>
                  </a:lnTo>
                  <a:close/>
                </a:path>
              </a:pathLst>
            </a:custGeom>
            <a:solidFill>
              <a:srgbClr val="FFFFFF"/>
            </a:solidFill>
          </p:spPr>
          <p:txBody>
            <a:bodyPr wrap="square" lIns="0" tIns="0" rIns="0" bIns="0" rtlCol="0"/>
            <a:lstStyle/>
            <a:p>
              <a:endParaRPr/>
            </a:p>
          </p:txBody>
        </p:sp>
        <p:sp>
          <p:nvSpPr>
            <p:cNvPr id="5" name="object 5"/>
            <p:cNvSpPr/>
            <p:nvPr/>
          </p:nvSpPr>
          <p:spPr>
            <a:xfrm>
              <a:off x="0" y="0"/>
              <a:ext cx="4456430" cy="6858000"/>
            </a:xfrm>
            <a:custGeom>
              <a:avLst/>
              <a:gdLst/>
              <a:ahLst/>
              <a:cxnLst/>
              <a:rect l="l" t="t" r="r" b="b"/>
              <a:pathLst>
                <a:path w="4456430" h="6858000">
                  <a:moveTo>
                    <a:pt x="0" y="0"/>
                  </a:moveTo>
                  <a:lnTo>
                    <a:pt x="3243072" y="0"/>
                  </a:lnTo>
                  <a:lnTo>
                    <a:pt x="3306064" y="69215"/>
                  </a:lnTo>
                  <a:lnTo>
                    <a:pt x="3335112" y="104738"/>
                  </a:lnTo>
                  <a:lnTo>
                    <a:pt x="3363852" y="140627"/>
                  </a:lnTo>
                  <a:lnTo>
                    <a:pt x="3392283" y="176879"/>
                  </a:lnTo>
                  <a:lnTo>
                    <a:pt x="3420400" y="213491"/>
                  </a:lnTo>
                  <a:lnTo>
                    <a:pt x="3448202" y="250459"/>
                  </a:lnTo>
                  <a:lnTo>
                    <a:pt x="3475685" y="287781"/>
                  </a:lnTo>
                  <a:lnTo>
                    <a:pt x="3502848" y="325454"/>
                  </a:lnTo>
                  <a:lnTo>
                    <a:pt x="3529688" y="363473"/>
                  </a:lnTo>
                  <a:lnTo>
                    <a:pt x="3556201" y="401837"/>
                  </a:lnTo>
                  <a:lnTo>
                    <a:pt x="3582386" y="440542"/>
                  </a:lnTo>
                  <a:lnTo>
                    <a:pt x="3608240" y="479584"/>
                  </a:lnTo>
                  <a:lnTo>
                    <a:pt x="3633760" y="518961"/>
                  </a:lnTo>
                  <a:lnTo>
                    <a:pt x="3658944" y="558669"/>
                  </a:lnTo>
                  <a:lnTo>
                    <a:pt x="3683789" y="598706"/>
                  </a:lnTo>
                  <a:lnTo>
                    <a:pt x="3708292" y="639068"/>
                  </a:lnTo>
                  <a:lnTo>
                    <a:pt x="3732452" y="679753"/>
                  </a:lnTo>
                  <a:lnTo>
                    <a:pt x="3756264" y="720756"/>
                  </a:lnTo>
                  <a:lnTo>
                    <a:pt x="3779727" y="762074"/>
                  </a:lnTo>
                  <a:lnTo>
                    <a:pt x="3802838" y="803706"/>
                  </a:lnTo>
                  <a:lnTo>
                    <a:pt x="3825595" y="845647"/>
                  </a:lnTo>
                  <a:lnTo>
                    <a:pt x="3847995" y="887894"/>
                  </a:lnTo>
                  <a:lnTo>
                    <a:pt x="3870035" y="930445"/>
                  </a:lnTo>
                  <a:lnTo>
                    <a:pt x="3891712" y="973296"/>
                  </a:lnTo>
                  <a:lnTo>
                    <a:pt x="3913025" y="1016443"/>
                  </a:lnTo>
                  <a:lnTo>
                    <a:pt x="3933970" y="1059885"/>
                  </a:lnTo>
                  <a:lnTo>
                    <a:pt x="3954545" y="1103617"/>
                  </a:lnTo>
                  <a:lnTo>
                    <a:pt x="3974747" y="1147637"/>
                  </a:lnTo>
                  <a:lnTo>
                    <a:pt x="3994574" y="1191941"/>
                  </a:lnTo>
                  <a:lnTo>
                    <a:pt x="4014023" y="1236526"/>
                  </a:lnTo>
                  <a:lnTo>
                    <a:pt x="4033091" y="1281389"/>
                  </a:lnTo>
                  <a:lnTo>
                    <a:pt x="4051777" y="1326527"/>
                  </a:lnTo>
                  <a:lnTo>
                    <a:pt x="4070076" y="1371937"/>
                  </a:lnTo>
                  <a:lnTo>
                    <a:pt x="4087987" y="1417616"/>
                  </a:lnTo>
                  <a:lnTo>
                    <a:pt x="4105508" y="1463560"/>
                  </a:lnTo>
                  <a:lnTo>
                    <a:pt x="4122635" y="1509767"/>
                  </a:lnTo>
                  <a:lnTo>
                    <a:pt x="4139365" y="1556233"/>
                  </a:lnTo>
                  <a:lnTo>
                    <a:pt x="4155697" y="1602955"/>
                  </a:lnTo>
                  <a:lnTo>
                    <a:pt x="4171628" y="1649930"/>
                  </a:lnTo>
                  <a:lnTo>
                    <a:pt x="4187155" y="1697154"/>
                  </a:lnTo>
                  <a:lnTo>
                    <a:pt x="4202275" y="1744626"/>
                  </a:lnTo>
                  <a:lnTo>
                    <a:pt x="4216986" y="1792341"/>
                  </a:lnTo>
                  <a:lnTo>
                    <a:pt x="4231286" y="1840296"/>
                  </a:lnTo>
                  <a:lnTo>
                    <a:pt x="4245171" y="1888489"/>
                  </a:lnTo>
                  <a:lnTo>
                    <a:pt x="4258639" y="1936915"/>
                  </a:lnTo>
                  <a:lnTo>
                    <a:pt x="4271688" y="1985573"/>
                  </a:lnTo>
                  <a:lnTo>
                    <a:pt x="4284314" y="2034458"/>
                  </a:lnTo>
                  <a:lnTo>
                    <a:pt x="4296516" y="2083568"/>
                  </a:lnTo>
                  <a:lnTo>
                    <a:pt x="4308291" y="2132900"/>
                  </a:lnTo>
                  <a:lnTo>
                    <a:pt x="4319635" y="2182450"/>
                  </a:lnTo>
                  <a:lnTo>
                    <a:pt x="4330547" y="2232215"/>
                  </a:lnTo>
                  <a:lnTo>
                    <a:pt x="4341024" y="2282193"/>
                  </a:lnTo>
                  <a:lnTo>
                    <a:pt x="4351064" y="2332379"/>
                  </a:lnTo>
                  <a:lnTo>
                    <a:pt x="4360663" y="2382771"/>
                  </a:lnTo>
                  <a:lnTo>
                    <a:pt x="4369819" y="2433366"/>
                  </a:lnTo>
                  <a:lnTo>
                    <a:pt x="4378529" y="2484160"/>
                  </a:lnTo>
                  <a:lnTo>
                    <a:pt x="4386792" y="2535151"/>
                  </a:lnTo>
                  <a:lnTo>
                    <a:pt x="4394604" y="2586335"/>
                  </a:lnTo>
                  <a:lnTo>
                    <a:pt x="4401962" y="2637709"/>
                  </a:lnTo>
                  <a:lnTo>
                    <a:pt x="4408865" y="2689271"/>
                  </a:lnTo>
                  <a:lnTo>
                    <a:pt x="4415309" y="2741016"/>
                  </a:lnTo>
                  <a:lnTo>
                    <a:pt x="4421292" y="2792941"/>
                  </a:lnTo>
                  <a:lnTo>
                    <a:pt x="4426811" y="2845045"/>
                  </a:lnTo>
                  <a:lnTo>
                    <a:pt x="4431864" y="2897322"/>
                  </a:lnTo>
                  <a:lnTo>
                    <a:pt x="4436448" y="2949771"/>
                  </a:lnTo>
                  <a:lnTo>
                    <a:pt x="4440561" y="3002388"/>
                  </a:lnTo>
                  <a:lnTo>
                    <a:pt x="4444199" y="3055170"/>
                  </a:lnTo>
                  <a:lnTo>
                    <a:pt x="4447361" y="3108114"/>
                  </a:lnTo>
                  <a:lnTo>
                    <a:pt x="4450043" y="3161216"/>
                  </a:lnTo>
                  <a:lnTo>
                    <a:pt x="4452244" y="3214474"/>
                  </a:lnTo>
                  <a:lnTo>
                    <a:pt x="4453960" y="3267885"/>
                  </a:lnTo>
                  <a:lnTo>
                    <a:pt x="4455189" y="3321445"/>
                  </a:lnTo>
                  <a:lnTo>
                    <a:pt x="4455928" y="3375151"/>
                  </a:lnTo>
                  <a:lnTo>
                    <a:pt x="4456176" y="3429000"/>
                  </a:lnTo>
                  <a:lnTo>
                    <a:pt x="4455928" y="3482848"/>
                  </a:lnTo>
                  <a:lnTo>
                    <a:pt x="4455189" y="3536554"/>
                  </a:lnTo>
                  <a:lnTo>
                    <a:pt x="4453960" y="3590114"/>
                  </a:lnTo>
                  <a:lnTo>
                    <a:pt x="4452244" y="3643525"/>
                  </a:lnTo>
                  <a:lnTo>
                    <a:pt x="4450043" y="3696783"/>
                  </a:lnTo>
                  <a:lnTo>
                    <a:pt x="4447361" y="3749886"/>
                  </a:lnTo>
                  <a:lnTo>
                    <a:pt x="4444199" y="3802830"/>
                  </a:lnTo>
                  <a:lnTo>
                    <a:pt x="4440561" y="3855612"/>
                  </a:lnTo>
                  <a:lnTo>
                    <a:pt x="4436448" y="3908229"/>
                  </a:lnTo>
                  <a:lnTo>
                    <a:pt x="4431864" y="3960678"/>
                  </a:lnTo>
                  <a:lnTo>
                    <a:pt x="4426811" y="4012956"/>
                  </a:lnTo>
                  <a:lnTo>
                    <a:pt x="4421292" y="4065059"/>
                  </a:lnTo>
                  <a:lnTo>
                    <a:pt x="4415309" y="4116985"/>
                  </a:lnTo>
                  <a:lnTo>
                    <a:pt x="4408865" y="4168730"/>
                  </a:lnTo>
                  <a:lnTo>
                    <a:pt x="4401962" y="4220292"/>
                  </a:lnTo>
                  <a:lnTo>
                    <a:pt x="4394604" y="4271666"/>
                  </a:lnTo>
                  <a:lnTo>
                    <a:pt x="4386792" y="4322850"/>
                  </a:lnTo>
                  <a:lnTo>
                    <a:pt x="4378529" y="4373841"/>
                  </a:lnTo>
                  <a:lnTo>
                    <a:pt x="4369819" y="4424636"/>
                  </a:lnTo>
                  <a:lnTo>
                    <a:pt x="4360663" y="4475231"/>
                  </a:lnTo>
                  <a:lnTo>
                    <a:pt x="4351064" y="4525623"/>
                  </a:lnTo>
                  <a:lnTo>
                    <a:pt x="4341024" y="4575810"/>
                  </a:lnTo>
                  <a:lnTo>
                    <a:pt x="4330547" y="4625787"/>
                  </a:lnTo>
                  <a:lnTo>
                    <a:pt x="4319635" y="4675553"/>
                  </a:lnTo>
                  <a:lnTo>
                    <a:pt x="4308291" y="4725103"/>
                  </a:lnTo>
                  <a:lnTo>
                    <a:pt x="4296516" y="4774434"/>
                  </a:lnTo>
                  <a:lnTo>
                    <a:pt x="4284314" y="4823545"/>
                  </a:lnTo>
                  <a:lnTo>
                    <a:pt x="4271688" y="4872430"/>
                  </a:lnTo>
                  <a:lnTo>
                    <a:pt x="4258639" y="4921088"/>
                  </a:lnTo>
                  <a:lnTo>
                    <a:pt x="4245171" y="4969514"/>
                  </a:lnTo>
                  <a:lnTo>
                    <a:pt x="4231286" y="5017707"/>
                  </a:lnTo>
                  <a:lnTo>
                    <a:pt x="4216986" y="5065662"/>
                  </a:lnTo>
                  <a:lnTo>
                    <a:pt x="4202275" y="5113377"/>
                  </a:lnTo>
                  <a:lnTo>
                    <a:pt x="4187155" y="5160848"/>
                  </a:lnTo>
                  <a:lnTo>
                    <a:pt x="4171628" y="5208072"/>
                  </a:lnTo>
                  <a:lnTo>
                    <a:pt x="4155697" y="5255047"/>
                  </a:lnTo>
                  <a:lnTo>
                    <a:pt x="4139365" y="5301769"/>
                  </a:lnTo>
                  <a:lnTo>
                    <a:pt x="4122635" y="5348234"/>
                  </a:lnTo>
                  <a:lnTo>
                    <a:pt x="4105508" y="5394440"/>
                  </a:lnTo>
                  <a:lnTo>
                    <a:pt x="4087987" y="5440384"/>
                  </a:lnTo>
                  <a:lnTo>
                    <a:pt x="4070076" y="5486062"/>
                  </a:lnTo>
                  <a:lnTo>
                    <a:pt x="4051777" y="5531472"/>
                  </a:lnTo>
                  <a:lnTo>
                    <a:pt x="4033091" y="5576610"/>
                  </a:lnTo>
                  <a:lnTo>
                    <a:pt x="4014023" y="5621472"/>
                  </a:lnTo>
                  <a:lnTo>
                    <a:pt x="3994574" y="5666057"/>
                  </a:lnTo>
                  <a:lnTo>
                    <a:pt x="3974747" y="5710360"/>
                  </a:lnTo>
                  <a:lnTo>
                    <a:pt x="3954545" y="5754379"/>
                  </a:lnTo>
                  <a:lnTo>
                    <a:pt x="3933970" y="5798110"/>
                  </a:lnTo>
                  <a:lnTo>
                    <a:pt x="3913025" y="5841550"/>
                  </a:lnTo>
                  <a:lnTo>
                    <a:pt x="3891712" y="5884697"/>
                  </a:lnTo>
                  <a:lnTo>
                    <a:pt x="3870035" y="5927547"/>
                  </a:lnTo>
                  <a:lnTo>
                    <a:pt x="3847995" y="5970096"/>
                  </a:lnTo>
                  <a:lnTo>
                    <a:pt x="3825595" y="6012342"/>
                  </a:lnTo>
                  <a:lnTo>
                    <a:pt x="3802838" y="6054282"/>
                  </a:lnTo>
                  <a:lnTo>
                    <a:pt x="3779727" y="6095912"/>
                  </a:lnTo>
                  <a:lnTo>
                    <a:pt x="3756264" y="6137229"/>
                  </a:lnTo>
                  <a:lnTo>
                    <a:pt x="3732452" y="6178231"/>
                  </a:lnTo>
                  <a:lnTo>
                    <a:pt x="3708292" y="6218913"/>
                  </a:lnTo>
                  <a:lnTo>
                    <a:pt x="3683789" y="6259273"/>
                  </a:lnTo>
                  <a:lnTo>
                    <a:pt x="3658944" y="6299308"/>
                  </a:lnTo>
                  <a:lnTo>
                    <a:pt x="3633760" y="6339015"/>
                  </a:lnTo>
                  <a:lnTo>
                    <a:pt x="3608240" y="6378390"/>
                  </a:lnTo>
                  <a:lnTo>
                    <a:pt x="3582386" y="6417430"/>
                  </a:lnTo>
                  <a:lnTo>
                    <a:pt x="3556201" y="6456132"/>
                  </a:lnTo>
                  <a:lnTo>
                    <a:pt x="3529688" y="6494494"/>
                  </a:lnTo>
                  <a:lnTo>
                    <a:pt x="3502848" y="6532511"/>
                  </a:lnTo>
                  <a:lnTo>
                    <a:pt x="3475685" y="6570181"/>
                  </a:lnTo>
                  <a:lnTo>
                    <a:pt x="3448202" y="6607500"/>
                  </a:lnTo>
                  <a:lnTo>
                    <a:pt x="3420400" y="6644466"/>
                  </a:lnTo>
                  <a:lnTo>
                    <a:pt x="3392283" y="6681075"/>
                  </a:lnTo>
                  <a:lnTo>
                    <a:pt x="3363852" y="6717324"/>
                  </a:lnTo>
                  <a:lnTo>
                    <a:pt x="3335112" y="6753210"/>
                  </a:lnTo>
                  <a:lnTo>
                    <a:pt x="3306064" y="6788730"/>
                  </a:lnTo>
                  <a:lnTo>
                    <a:pt x="3243072" y="6857999"/>
                  </a:lnTo>
                  <a:lnTo>
                    <a:pt x="0" y="6857999"/>
                  </a:lnTo>
                  <a:lnTo>
                    <a:pt x="0" y="0"/>
                  </a:lnTo>
                  <a:close/>
                </a:path>
              </a:pathLst>
            </a:custGeom>
            <a:ln w="9525">
              <a:solidFill>
                <a:srgbClr val="EEEEEE"/>
              </a:solidFill>
            </a:ln>
          </p:spPr>
          <p:txBody>
            <a:bodyPr wrap="square" lIns="0" tIns="0" rIns="0" bIns="0" rtlCol="0"/>
            <a:lstStyle/>
            <a:p>
              <a:endParaRPr/>
            </a:p>
          </p:txBody>
        </p:sp>
        <p:sp>
          <p:nvSpPr>
            <p:cNvPr id="6" name="object 6"/>
            <p:cNvSpPr/>
            <p:nvPr/>
          </p:nvSpPr>
          <p:spPr>
            <a:xfrm>
              <a:off x="0" y="0"/>
              <a:ext cx="4447540" cy="6858000"/>
            </a:xfrm>
            <a:custGeom>
              <a:avLst/>
              <a:gdLst/>
              <a:ahLst/>
              <a:cxnLst/>
              <a:rect l="l" t="t" r="r" b="b"/>
              <a:pathLst>
                <a:path w="4447540" h="6858000">
                  <a:moveTo>
                    <a:pt x="3233928" y="0"/>
                  </a:moveTo>
                  <a:lnTo>
                    <a:pt x="0" y="0"/>
                  </a:lnTo>
                  <a:lnTo>
                    <a:pt x="0" y="6857999"/>
                  </a:lnTo>
                  <a:lnTo>
                    <a:pt x="3233928" y="6857999"/>
                  </a:lnTo>
                  <a:lnTo>
                    <a:pt x="3296920" y="6788730"/>
                  </a:lnTo>
                  <a:lnTo>
                    <a:pt x="3325968" y="6753210"/>
                  </a:lnTo>
                  <a:lnTo>
                    <a:pt x="3354708" y="6717324"/>
                  </a:lnTo>
                  <a:lnTo>
                    <a:pt x="3383139" y="6681075"/>
                  </a:lnTo>
                  <a:lnTo>
                    <a:pt x="3411256" y="6644466"/>
                  </a:lnTo>
                  <a:lnTo>
                    <a:pt x="3439058" y="6607500"/>
                  </a:lnTo>
                  <a:lnTo>
                    <a:pt x="3466541" y="6570181"/>
                  </a:lnTo>
                  <a:lnTo>
                    <a:pt x="3493704" y="6532511"/>
                  </a:lnTo>
                  <a:lnTo>
                    <a:pt x="3520544" y="6494494"/>
                  </a:lnTo>
                  <a:lnTo>
                    <a:pt x="3547057" y="6456132"/>
                  </a:lnTo>
                  <a:lnTo>
                    <a:pt x="3573242" y="6417430"/>
                  </a:lnTo>
                  <a:lnTo>
                    <a:pt x="3599096" y="6378390"/>
                  </a:lnTo>
                  <a:lnTo>
                    <a:pt x="3624616" y="6339015"/>
                  </a:lnTo>
                  <a:lnTo>
                    <a:pt x="3649800" y="6299308"/>
                  </a:lnTo>
                  <a:lnTo>
                    <a:pt x="3674645" y="6259273"/>
                  </a:lnTo>
                  <a:lnTo>
                    <a:pt x="3699148" y="6218913"/>
                  </a:lnTo>
                  <a:lnTo>
                    <a:pt x="3723308" y="6178231"/>
                  </a:lnTo>
                  <a:lnTo>
                    <a:pt x="3747120" y="6137229"/>
                  </a:lnTo>
                  <a:lnTo>
                    <a:pt x="3770583" y="6095912"/>
                  </a:lnTo>
                  <a:lnTo>
                    <a:pt x="3793694" y="6054282"/>
                  </a:lnTo>
                  <a:lnTo>
                    <a:pt x="3816451" y="6012342"/>
                  </a:lnTo>
                  <a:lnTo>
                    <a:pt x="3838851" y="5970096"/>
                  </a:lnTo>
                  <a:lnTo>
                    <a:pt x="3860891" y="5927547"/>
                  </a:lnTo>
                  <a:lnTo>
                    <a:pt x="3882568" y="5884697"/>
                  </a:lnTo>
                  <a:lnTo>
                    <a:pt x="3903881" y="5841550"/>
                  </a:lnTo>
                  <a:lnTo>
                    <a:pt x="3924826" y="5798110"/>
                  </a:lnTo>
                  <a:lnTo>
                    <a:pt x="3945401" y="5754379"/>
                  </a:lnTo>
                  <a:lnTo>
                    <a:pt x="3965603" y="5710360"/>
                  </a:lnTo>
                  <a:lnTo>
                    <a:pt x="3985430" y="5666057"/>
                  </a:lnTo>
                  <a:lnTo>
                    <a:pt x="4004879" y="5621472"/>
                  </a:lnTo>
                  <a:lnTo>
                    <a:pt x="4023947" y="5576610"/>
                  </a:lnTo>
                  <a:lnTo>
                    <a:pt x="4042633" y="5531472"/>
                  </a:lnTo>
                  <a:lnTo>
                    <a:pt x="4060932" y="5486062"/>
                  </a:lnTo>
                  <a:lnTo>
                    <a:pt x="4078843" y="5440384"/>
                  </a:lnTo>
                  <a:lnTo>
                    <a:pt x="4096364" y="5394440"/>
                  </a:lnTo>
                  <a:lnTo>
                    <a:pt x="4113491" y="5348234"/>
                  </a:lnTo>
                  <a:lnTo>
                    <a:pt x="4130221" y="5301769"/>
                  </a:lnTo>
                  <a:lnTo>
                    <a:pt x="4146553" y="5255047"/>
                  </a:lnTo>
                  <a:lnTo>
                    <a:pt x="4162484" y="5208072"/>
                  </a:lnTo>
                  <a:lnTo>
                    <a:pt x="4178011" y="5160848"/>
                  </a:lnTo>
                  <a:lnTo>
                    <a:pt x="4193131" y="5113377"/>
                  </a:lnTo>
                  <a:lnTo>
                    <a:pt x="4207842" y="5065662"/>
                  </a:lnTo>
                  <a:lnTo>
                    <a:pt x="4222142" y="5017707"/>
                  </a:lnTo>
                  <a:lnTo>
                    <a:pt x="4236027" y="4969514"/>
                  </a:lnTo>
                  <a:lnTo>
                    <a:pt x="4249495" y="4921088"/>
                  </a:lnTo>
                  <a:lnTo>
                    <a:pt x="4262544" y="4872430"/>
                  </a:lnTo>
                  <a:lnTo>
                    <a:pt x="4275170" y="4823545"/>
                  </a:lnTo>
                  <a:lnTo>
                    <a:pt x="4287372" y="4774434"/>
                  </a:lnTo>
                  <a:lnTo>
                    <a:pt x="4299147" y="4725103"/>
                  </a:lnTo>
                  <a:lnTo>
                    <a:pt x="4310491" y="4675553"/>
                  </a:lnTo>
                  <a:lnTo>
                    <a:pt x="4321403" y="4625787"/>
                  </a:lnTo>
                  <a:lnTo>
                    <a:pt x="4331880" y="4575810"/>
                  </a:lnTo>
                  <a:lnTo>
                    <a:pt x="4341920" y="4525623"/>
                  </a:lnTo>
                  <a:lnTo>
                    <a:pt x="4351519" y="4475231"/>
                  </a:lnTo>
                  <a:lnTo>
                    <a:pt x="4360675" y="4424636"/>
                  </a:lnTo>
                  <a:lnTo>
                    <a:pt x="4369385" y="4373841"/>
                  </a:lnTo>
                  <a:lnTo>
                    <a:pt x="4377648" y="4322850"/>
                  </a:lnTo>
                  <a:lnTo>
                    <a:pt x="4385460" y="4271666"/>
                  </a:lnTo>
                  <a:lnTo>
                    <a:pt x="4392818" y="4220292"/>
                  </a:lnTo>
                  <a:lnTo>
                    <a:pt x="4399721" y="4168730"/>
                  </a:lnTo>
                  <a:lnTo>
                    <a:pt x="4406165" y="4116985"/>
                  </a:lnTo>
                  <a:lnTo>
                    <a:pt x="4412148" y="4065059"/>
                  </a:lnTo>
                  <a:lnTo>
                    <a:pt x="4417667" y="4012956"/>
                  </a:lnTo>
                  <a:lnTo>
                    <a:pt x="4422720" y="3960678"/>
                  </a:lnTo>
                  <a:lnTo>
                    <a:pt x="4427304" y="3908229"/>
                  </a:lnTo>
                  <a:lnTo>
                    <a:pt x="4431417" y="3855612"/>
                  </a:lnTo>
                  <a:lnTo>
                    <a:pt x="4435055" y="3802830"/>
                  </a:lnTo>
                  <a:lnTo>
                    <a:pt x="4438217" y="3749886"/>
                  </a:lnTo>
                  <a:lnTo>
                    <a:pt x="4440899" y="3696783"/>
                  </a:lnTo>
                  <a:lnTo>
                    <a:pt x="4443100" y="3643525"/>
                  </a:lnTo>
                  <a:lnTo>
                    <a:pt x="4444816" y="3590114"/>
                  </a:lnTo>
                  <a:lnTo>
                    <a:pt x="4446045" y="3536554"/>
                  </a:lnTo>
                  <a:lnTo>
                    <a:pt x="4446784" y="3482848"/>
                  </a:lnTo>
                  <a:lnTo>
                    <a:pt x="4447032" y="3429000"/>
                  </a:lnTo>
                  <a:lnTo>
                    <a:pt x="4446784" y="3375151"/>
                  </a:lnTo>
                  <a:lnTo>
                    <a:pt x="4446045" y="3321445"/>
                  </a:lnTo>
                  <a:lnTo>
                    <a:pt x="4444816" y="3267885"/>
                  </a:lnTo>
                  <a:lnTo>
                    <a:pt x="4443100" y="3214474"/>
                  </a:lnTo>
                  <a:lnTo>
                    <a:pt x="4440899" y="3161216"/>
                  </a:lnTo>
                  <a:lnTo>
                    <a:pt x="4438217" y="3108114"/>
                  </a:lnTo>
                  <a:lnTo>
                    <a:pt x="4435055" y="3055170"/>
                  </a:lnTo>
                  <a:lnTo>
                    <a:pt x="4431417" y="3002388"/>
                  </a:lnTo>
                  <a:lnTo>
                    <a:pt x="4427304" y="2949771"/>
                  </a:lnTo>
                  <a:lnTo>
                    <a:pt x="4422720" y="2897322"/>
                  </a:lnTo>
                  <a:lnTo>
                    <a:pt x="4417667" y="2845045"/>
                  </a:lnTo>
                  <a:lnTo>
                    <a:pt x="4412148" y="2792941"/>
                  </a:lnTo>
                  <a:lnTo>
                    <a:pt x="4406165" y="2741016"/>
                  </a:lnTo>
                  <a:lnTo>
                    <a:pt x="4399721" y="2689271"/>
                  </a:lnTo>
                  <a:lnTo>
                    <a:pt x="4392818" y="2637709"/>
                  </a:lnTo>
                  <a:lnTo>
                    <a:pt x="4385460" y="2586335"/>
                  </a:lnTo>
                  <a:lnTo>
                    <a:pt x="4377648" y="2535151"/>
                  </a:lnTo>
                  <a:lnTo>
                    <a:pt x="4369385" y="2484160"/>
                  </a:lnTo>
                  <a:lnTo>
                    <a:pt x="4360675" y="2433366"/>
                  </a:lnTo>
                  <a:lnTo>
                    <a:pt x="4351519" y="2382771"/>
                  </a:lnTo>
                  <a:lnTo>
                    <a:pt x="4341920" y="2332379"/>
                  </a:lnTo>
                  <a:lnTo>
                    <a:pt x="4331880" y="2282193"/>
                  </a:lnTo>
                  <a:lnTo>
                    <a:pt x="4321403" y="2232215"/>
                  </a:lnTo>
                  <a:lnTo>
                    <a:pt x="4310491" y="2182450"/>
                  </a:lnTo>
                  <a:lnTo>
                    <a:pt x="4299147" y="2132900"/>
                  </a:lnTo>
                  <a:lnTo>
                    <a:pt x="4287372" y="2083568"/>
                  </a:lnTo>
                  <a:lnTo>
                    <a:pt x="4275170" y="2034458"/>
                  </a:lnTo>
                  <a:lnTo>
                    <a:pt x="4262544" y="1985573"/>
                  </a:lnTo>
                  <a:lnTo>
                    <a:pt x="4249495" y="1936915"/>
                  </a:lnTo>
                  <a:lnTo>
                    <a:pt x="4236027" y="1888489"/>
                  </a:lnTo>
                  <a:lnTo>
                    <a:pt x="4222142" y="1840296"/>
                  </a:lnTo>
                  <a:lnTo>
                    <a:pt x="4207842" y="1792341"/>
                  </a:lnTo>
                  <a:lnTo>
                    <a:pt x="4193131" y="1744626"/>
                  </a:lnTo>
                  <a:lnTo>
                    <a:pt x="4178011" y="1697154"/>
                  </a:lnTo>
                  <a:lnTo>
                    <a:pt x="4162484" y="1649930"/>
                  </a:lnTo>
                  <a:lnTo>
                    <a:pt x="4146553" y="1602955"/>
                  </a:lnTo>
                  <a:lnTo>
                    <a:pt x="4130221" y="1556233"/>
                  </a:lnTo>
                  <a:lnTo>
                    <a:pt x="4113491" y="1509767"/>
                  </a:lnTo>
                  <a:lnTo>
                    <a:pt x="4096364" y="1463560"/>
                  </a:lnTo>
                  <a:lnTo>
                    <a:pt x="4078843" y="1417616"/>
                  </a:lnTo>
                  <a:lnTo>
                    <a:pt x="4060932" y="1371937"/>
                  </a:lnTo>
                  <a:lnTo>
                    <a:pt x="4042633" y="1326527"/>
                  </a:lnTo>
                  <a:lnTo>
                    <a:pt x="4023947" y="1281389"/>
                  </a:lnTo>
                  <a:lnTo>
                    <a:pt x="4004879" y="1236526"/>
                  </a:lnTo>
                  <a:lnTo>
                    <a:pt x="3985430" y="1191941"/>
                  </a:lnTo>
                  <a:lnTo>
                    <a:pt x="3965603" y="1147637"/>
                  </a:lnTo>
                  <a:lnTo>
                    <a:pt x="3945401" y="1103617"/>
                  </a:lnTo>
                  <a:lnTo>
                    <a:pt x="3924826" y="1059885"/>
                  </a:lnTo>
                  <a:lnTo>
                    <a:pt x="3903881" y="1016443"/>
                  </a:lnTo>
                  <a:lnTo>
                    <a:pt x="3882568" y="973296"/>
                  </a:lnTo>
                  <a:lnTo>
                    <a:pt x="3860891" y="930445"/>
                  </a:lnTo>
                  <a:lnTo>
                    <a:pt x="3838851" y="887894"/>
                  </a:lnTo>
                  <a:lnTo>
                    <a:pt x="3816451" y="845647"/>
                  </a:lnTo>
                  <a:lnTo>
                    <a:pt x="3793694" y="803706"/>
                  </a:lnTo>
                  <a:lnTo>
                    <a:pt x="3770583" y="762074"/>
                  </a:lnTo>
                  <a:lnTo>
                    <a:pt x="3747120" y="720756"/>
                  </a:lnTo>
                  <a:lnTo>
                    <a:pt x="3723308" y="679753"/>
                  </a:lnTo>
                  <a:lnTo>
                    <a:pt x="3699148" y="639068"/>
                  </a:lnTo>
                  <a:lnTo>
                    <a:pt x="3674645" y="598706"/>
                  </a:lnTo>
                  <a:lnTo>
                    <a:pt x="3649800" y="558669"/>
                  </a:lnTo>
                  <a:lnTo>
                    <a:pt x="3624616" y="518961"/>
                  </a:lnTo>
                  <a:lnTo>
                    <a:pt x="3599096" y="479584"/>
                  </a:lnTo>
                  <a:lnTo>
                    <a:pt x="3573242" y="440542"/>
                  </a:lnTo>
                  <a:lnTo>
                    <a:pt x="3547057" y="401837"/>
                  </a:lnTo>
                  <a:lnTo>
                    <a:pt x="3520544" y="363473"/>
                  </a:lnTo>
                  <a:lnTo>
                    <a:pt x="3493704" y="325454"/>
                  </a:lnTo>
                  <a:lnTo>
                    <a:pt x="3466541" y="287781"/>
                  </a:lnTo>
                  <a:lnTo>
                    <a:pt x="3439058" y="250459"/>
                  </a:lnTo>
                  <a:lnTo>
                    <a:pt x="3411256" y="213491"/>
                  </a:lnTo>
                  <a:lnTo>
                    <a:pt x="3383139" y="176879"/>
                  </a:lnTo>
                  <a:lnTo>
                    <a:pt x="3354708" y="140627"/>
                  </a:lnTo>
                  <a:lnTo>
                    <a:pt x="3325968" y="104738"/>
                  </a:lnTo>
                  <a:lnTo>
                    <a:pt x="3296920" y="69215"/>
                  </a:lnTo>
                  <a:lnTo>
                    <a:pt x="3233928"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449986" y="1348232"/>
            <a:ext cx="2304415" cy="779145"/>
          </a:xfrm>
          <a:prstGeom prst="rect">
            <a:avLst/>
          </a:prstGeom>
        </p:spPr>
        <p:txBody>
          <a:bodyPr vert="horz" wrap="square" lIns="0" tIns="57785" rIns="0" bIns="0" rtlCol="0">
            <a:spAutoFit/>
          </a:bodyPr>
          <a:lstStyle/>
          <a:p>
            <a:pPr marL="12700" marR="5080">
              <a:lnSpc>
                <a:spcPts val="2810"/>
              </a:lnSpc>
              <a:spcBef>
                <a:spcPts val="455"/>
              </a:spcBef>
            </a:pPr>
            <a:r>
              <a:rPr sz="2600" spc="-50" dirty="0"/>
              <a:t>献腎移植希望 </a:t>
            </a:r>
            <a:r>
              <a:rPr sz="2600" spc="-55" dirty="0"/>
              <a:t>登録者数の推移</a:t>
            </a:r>
            <a:endParaRPr sz="2600"/>
          </a:p>
        </p:txBody>
      </p:sp>
      <p:grpSp>
        <p:nvGrpSpPr>
          <p:cNvPr id="8" name="object 8"/>
          <p:cNvGrpSpPr/>
          <p:nvPr/>
        </p:nvGrpSpPr>
        <p:grpSpPr>
          <a:xfrm>
            <a:off x="0" y="1426463"/>
            <a:ext cx="3779520" cy="1035050"/>
            <a:chOff x="0" y="1426463"/>
            <a:chExt cx="3779520" cy="1035050"/>
          </a:xfrm>
        </p:grpSpPr>
        <p:sp>
          <p:nvSpPr>
            <p:cNvPr id="9" name="object 9"/>
            <p:cNvSpPr/>
            <p:nvPr/>
          </p:nvSpPr>
          <p:spPr>
            <a:xfrm>
              <a:off x="0" y="1426463"/>
              <a:ext cx="128270" cy="654050"/>
            </a:xfrm>
            <a:custGeom>
              <a:avLst/>
              <a:gdLst/>
              <a:ahLst/>
              <a:cxnLst/>
              <a:rect l="l" t="t" r="r" b="b"/>
              <a:pathLst>
                <a:path w="128270" h="654050">
                  <a:moveTo>
                    <a:pt x="128016" y="0"/>
                  </a:moveTo>
                  <a:lnTo>
                    <a:pt x="0" y="0"/>
                  </a:lnTo>
                  <a:lnTo>
                    <a:pt x="0" y="653796"/>
                  </a:lnTo>
                  <a:lnTo>
                    <a:pt x="128016" y="653796"/>
                  </a:lnTo>
                  <a:lnTo>
                    <a:pt x="128016" y="0"/>
                  </a:lnTo>
                  <a:close/>
                </a:path>
              </a:pathLst>
            </a:custGeom>
            <a:solidFill>
              <a:srgbClr val="EC7C30"/>
            </a:solidFill>
          </p:spPr>
          <p:txBody>
            <a:bodyPr wrap="square" lIns="0" tIns="0" rIns="0" bIns="0" rtlCol="0"/>
            <a:lstStyle/>
            <a:p>
              <a:endParaRPr/>
            </a:p>
          </p:txBody>
        </p:sp>
        <p:sp>
          <p:nvSpPr>
            <p:cNvPr id="10" name="object 10"/>
            <p:cNvSpPr/>
            <p:nvPr/>
          </p:nvSpPr>
          <p:spPr>
            <a:xfrm>
              <a:off x="396240" y="2442972"/>
              <a:ext cx="3383279" cy="18415"/>
            </a:xfrm>
            <a:custGeom>
              <a:avLst/>
              <a:gdLst/>
              <a:ahLst/>
              <a:cxnLst/>
              <a:rect l="l" t="t" r="r" b="b"/>
              <a:pathLst>
                <a:path w="3383279" h="18414">
                  <a:moveTo>
                    <a:pt x="3383279" y="0"/>
                  </a:moveTo>
                  <a:lnTo>
                    <a:pt x="0" y="0"/>
                  </a:lnTo>
                  <a:lnTo>
                    <a:pt x="0" y="18287"/>
                  </a:lnTo>
                  <a:lnTo>
                    <a:pt x="3383279" y="18287"/>
                  </a:lnTo>
                  <a:lnTo>
                    <a:pt x="3383279" y="0"/>
                  </a:lnTo>
                  <a:close/>
                </a:path>
              </a:pathLst>
            </a:custGeom>
            <a:solidFill>
              <a:srgbClr val="D4D4D4"/>
            </a:solidFill>
          </p:spPr>
          <p:txBody>
            <a:bodyPr wrap="square" lIns="0" tIns="0" rIns="0" bIns="0" rtlCol="0"/>
            <a:lstStyle/>
            <a:p>
              <a:endParaRPr/>
            </a:p>
          </p:txBody>
        </p:sp>
      </p:grpSp>
      <p:sp>
        <p:nvSpPr>
          <p:cNvPr id="11" name="object 11"/>
          <p:cNvSpPr txBox="1"/>
          <p:nvPr/>
        </p:nvSpPr>
        <p:spPr>
          <a:xfrm>
            <a:off x="449986" y="2710688"/>
            <a:ext cx="2775585" cy="1373325"/>
          </a:xfrm>
          <a:prstGeom prst="rect">
            <a:avLst/>
          </a:prstGeom>
        </p:spPr>
        <p:txBody>
          <a:bodyPr vert="horz" wrap="square" lIns="0" tIns="635" rIns="0" bIns="0" rtlCol="0">
            <a:spAutoFit/>
          </a:bodyPr>
          <a:lstStyle/>
          <a:p>
            <a:pPr marL="228600" marR="745490" indent="-216535">
              <a:lnSpc>
                <a:spcPct val="104700"/>
              </a:lnSpc>
              <a:spcBef>
                <a:spcPts val="5"/>
              </a:spcBef>
            </a:pPr>
            <a:r>
              <a:rPr sz="1700" b="1" spc="-10" dirty="0">
                <a:latin typeface="游ゴシック"/>
                <a:cs typeface="游ゴシック"/>
              </a:rPr>
              <a:t>202</a:t>
            </a:r>
            <a:r>
              <a:rPr lang="en-US" sz="1700" b="1" spc="-10" dirty="0">
                <a:latin typeface="游ゴシック"/>
                <a:cs typeface="游ゴシック"/>
              </a:rPr>
              <a:t>3</a:t>
            </a:r>
            <a:r>
              <a:rPr sz="1700" b="1" spc="-10" dirty="0">
                <a:latin typeface="游ゴシック"/>
                <a:cs typeface="游ゴシック"/>
              </a:rPr>
              <a:t>年希望登録者数</a:t>
            </a:r>
            <a:r>
              <a:rPr sz="1700" b="1" dirty="0">
                <a:latin typeface="游ゴシック"/>
                <a:cs typeface="游ゴシック"/>
              </a:rPr>
              <a:t>全国</a:t>
            </a:r>
            <a:r>
              <a:rPr sz="1700" b="1" spc="-10" dirty="0">
                <a:latin typeface="游ゴシック"/>
                <a:cs typeface="游ゴシック"/>
              </a:rPr>
              <a:t>：</a:t>
            </a:r>
            <a:r>
              <a:rPr lang="en-US" altLang="ja-JP" sz="1700" b="1" spc="-10" dirty="0">
                <a:latin typeface="游ゴシック"/>
                <a:cs typeface="游ゴシック"/>
              </a:rPr>
              <a:t>14,330</a:t>
            </a:r>
            <a:r>
              <a:rPr sz="1700" b="1" spc="-50" dirty="0">
                <a:latin typeface="游ゴシック"/>
                <a:cs typeface="游ゴシック"/>
              </a:rPr>
              <a:t>人</a:t>
            </a:r>
            <a:endParaRPr sz="1700" dirty="0">
              <a:latin typeface="游ゴシック"/>
              <a:cs typeface="游ゴシック"/>
            </a:endParaRPr>
          </a:p>
          <a:p>
            <a:pPr marL="660400">
              <a:lnSpc>
                <a:spcPct val="100000"/>
              </a:lnSpc>
              <a:spcBef>
                <a:spcPts val="100"/>
              </a:spcBef>
            </a:pPr>
            <a:r>
              <a:rPr sz="1700" b="1" dirty="0">
                <a:latin typeface="游ゴシック"/>
                <a:cs typeface="游ゴシック"/>
              </a:rPr>
              <a:t>（</a:t>
            </a:r>
            <a:r>
              <a:rPr sz="1700" b="1" spc="-5" dirty="0">
                <a:latin typeface="游ゴシック"/>
                <a:cs typeface="游ゴシック"/>
              </a:rPr>
              <a:t>前年より</a:t>
            </a:r>
            <a:r>
              <a:rPr lang="en-US" sz="1700" b="1" spc="-10" dirty="0">
                <a:latin typeface="游ゴシック"/>
                <a:cs typeface="游ゴシック"/>
              </a:rPr>
              <a:t>250</a:t>
            </a:r>
            <a:r>
              <a:rPr sz="1700" b="1" dirty="0">
                <a:latin typeface="游ゴシック"/>
                <a:cs typeface="游ゴシック"/>
              </a:rPr>
              <a:t>人増</a:t>
            </a:r>
            <a:r>
              <a:rPr sz="1700" b="1" spc="-50" dirty="0">
                <a:latin typeface="游ゴシック"/>
                <a:cs typeface="游ゴシック"/>
              </a:rPr>
              <a:t>）</a:t>
            </a:r>
            <a:endParaRPr sz="1700" dirty="0">
              <a:latin typeface="游ゴシック"/>
              <a:cs typeface="游ゴシック"/>
            </a:endParaRPr>
          </a:p>
          <a:p>
            <a:pPr marL="12700">
              <a:lnSpc>
                <a:spcPct val="100000"/>
              </a:lnSpc>
              <a:spcBef>
                <a:spcPts val="95"/>
              </a:spcBef>
            </a:pPr>
            <a:r>
              <a:rPr sz="1700" b="1" spc="-10" dirty="0">
                <a:latin typeface="游ゴシック"/>
                <a:cs typeface="游ゴシック"/>
              </a:rPr>
              <a:t>北海道：</a:t>
            </a:r>
            <a:r>
              <a:rPr lang="en-US" altLang="ja-JP" sz="1700" b="1" spc="-10" dirty="0">
                <a:latin typeface="游ゴシック"/>
                <a:cs typeface="游ゴシック"/>
              </a:rPr>
              <a:t>587</a:t>
            </a:r>
            <a:r>
              <a:rPr sz="1700" b="1" spc="-50" dirty="0">
                <a:latin typeface="游ゴシック"/>
                <a:cs typeface="游ゴシック"/>
              </a:rPr>
              <a:t>人</a:t>
            </a:r>
            <a:endParaRPr sz="1700" dirty="0">
              <a:latin typeface="游ゴシック"/>
              <a:cs typeface="游ゴシック"/>
            </a:endParaRPr>
          </a:p>
          <a:p>
            <a:pPr marL="622300">
              <a:lnSpc>
                <a:spcPct val="100000"/>
              </a:lnSpc>
              <a:spcBef>
                <a:spcPts val="95"/>
              </a:spcBef>
            </a:pPr>
            <a:r>
              <a:rPr sz="1700" b="1" spc="-100" dirty="0">
                <a:latin typeface="游ゴシック"/>
                <a:cs typeface="游ゴシック"/>
              </a:rPr>
              <a:t>（前年より</a:t>
            </a:r>
            <a:r>
              <a:rPr lang="en-US" altLang="ja-JP" sz="1700" b="1" spc="-105" dirty="0">
                <a:latin typeface="游ゴシック"/>
                <a:cs typeface="游ゴシック"/>
              </a:rPr>
              <a:t>14</a:t>
            </a:r>
            <a:r>
              <a:rPr sz="1700" b="1" spc="-110" dirty="0">
                <a:latin typeface="游ゴシック"/>
                <a:cs typeface="游ゴシック"/>
              </a:rPr>
              <a:t>人増</a:t>
            </a:r>
            <a:r>
              <a:rPr sz="1700" b="1" spc="-50" dirty="0">
                <a:latin typeface="游ゴシック"/>
                <a:cs typeface="游ゴシック"/>
              </a:rPr>
              <a:t>）</a:t>
            </a:r>
            <a:endParaRPr sz="1700" dirty="0">
              <a:latin typeface="游ゴシック"/>
              <a:cs typeface="游ゴシック"/>
            </a:endParaRPr>
          </a:p>
        </p:txBody>
      </p:sp>
      <p:graphicFrame>
        <p:nvGraphicFramePr>
          <p:cNvPr id="68" name="コンテンツ プレースホルダー 7">
            <a:extLst>
              <a:ext uri="{FF2B5EF4-FFF2-40B4-BE49-F238E27FC236}">
                <a16:creationId xmlns:a16="http://schemas.microsoft.com/office/drawing/2014/main" id="{2084E666-38E7-EA06-6683-C8FC0B8B6771}"/>
              </a:ext>
            </a:extLst>
          </p:cNvPr>
          <p:cNvGraphicFramePr>
            <a:graphicFrameLocks/>
          </p:cNvGraphicFramePr>
          <p:nvPr/>
        </p:nvGraphicFramePr>
        <p:xfrm>
          <a:off x="4610500" y="841248"/>
          <a:ext cx="7430702" cy="52760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9986" y="1169924"/>
            <a:ext cx="2952750" cy="1136015"/>
          </a:xfrm>
          <a:prstGeom prst="rect">
            <a:avLst/>
          </a:prstGeom>
        </p:spPr>
        <p:txBody>
          <a:bodyPr vert="horz" wrap="square" lIns="0" tIns="57785" rIns="0" bIns="0" rtlCol="0">
            <a:spAutoFit/>
          </a:bodyPr>
          <a:lstStyle/>
          <a:p>
            <a:pPr marL="12700" marR="5080">
              <a:lnSpc>
                <a:spcPts val="2810"/>
              </a:lnSpc>
              <a:spcBef>
                <a:spcPts val="455"/>
              </a:spcBef>
            </a:pPr>
            <a:r>
              <a:rPr sz="2600" b="0" spc="-60" dirty="0">
                <a:latin typeface="游ゴシック Light"/>
                <a:cs typeface="游ゴシック Light"/>
              </a:rPr>
              <a:t>献腎移植希望者数、</a:t>
            </a:r>
            <a:r>
              <a:rPr sz="2600" b="0" spc="-55" dirty="0">
                <a:latin typeface="游ゴシック Light"/>
                <a:cs typeface="游ゴシック Light"/>
              </a:rPr>
              <a:t>移植症例数などの</a:t>
            </a:r>
            <a:r>
              <a:rPr sz="2600" b="0" spc="-50" dirty="0">
                <a:latin typeface="游ゴシック Light"/>
                <a:cs typeface="游ゴシック Light"/>
              </a:rPr>
              <a:t> 全国推移累計</a:t>
            </a:r>
            <a:endParaRPr sz="2600">
              <a:latin typeface="游ゴシック Light"/>
              <a:cs typeface="游ゴシック Light"/>
            </a:endParaRPr>
          </a:p>
        </p:txBody>
      </p:sp>
      <p:grpSp>
        <p:nvGrpSpPr>
          <p:cNvPr id="3" name="object 3"/>
          <p:cNvGrpSpPr/>
          <p:nvPr/>
        </p:nvGrpSpPr>
        <p:grpSpPr>
          <a:xfrm>
            <a:off x="0" y="1426463"/>
            <a:ext cx="3779520" cy="1035050"/>
            <a:chOff x="0" y="1426463"/>
            <a:chExt cx="3779520" cy="1035050"/>
          </a:xfrm>
        </p:grpSpPr>
        <p:sp>
          <p:nvSpPr>
            <p:cNvPr id="4" name="object 4"/>
            <p:cNvSpPr/>
            <p:nvPr/>
          </p:nvSpPr>
          <p:spPr>
            <a:xfrm>
              <a:off x="0" y="1426463"/>
              <a:ext cx="128270" cy="654050"/>
            </a:xfrm>
            <a:custGeom>
              <a:avLst/>
              <a:gdLst/>
              <a:ahLst/>
              <a:cxnLst/>
              <a:rect l="l" t="t" r="r" b="b"/>
              <a:pathLst>
                <a:path w="128270" h="654050">
                  <a:moveTo>
                    <a:pt x="128016" y="0"/>
                  </a:moveTo>
                  <a:lnTo>
                    <a:pt x="0" y="0"/>
                  </a:lnTo>
                  <a:lnTo>
                    <a:pt x="0" y="653796"/>
                  </a:lnTo>
                  <a:lnTo>
                    <a:pt x="128016" y="653796"/>
                  </a:lnTo>
                  <a:lnTo>
                    <a:pt x="128016" y="0"/>
                  </a:lnTo>
                  <a:close/>
                </a:path>
              </a:pathLst>
            </a:custGeom>
            <a:solidFill>
              <a:srgbClr val="EC7C30"/>
            </a:solidFill>
          </p:spPr>
          <p:txBody>
            <a:bodyPr wrap="square" lIns="0" tIns="0" rIns="0" bIns="0" rtlCol="0"/>
            <a:lstStyle/>
            <a:p>
              <a:endParaRPr/>
            </a:p>
          </p:txBody>
        </p:sp>
        <p:sp>
          <p:nvSpPr>
            <p:cNvPr id="5" name="object 5"/>
            <p:cNvSpPr/>
            <p:nvPr/>
          </p:nvSpPr>
          <p:spPr>
            <a:xfrm>
              <a:off x="396240" y="2442972"/>
              <a:ext cx="3383279" cy="18415"/>
            </a:xfrm>
            <a:custGeom>
              <a:avLst/>
              <a:gdLst/>
              <a:ahLst/>
              <a:cxnLst/>
              <a:rect l="l" t="t" r="r" b="b"/>
              <a:pathLst>
                <a:path w="3383279" h="18414">
                  <a:moveTo>
                    <a:pt x="3383279" y="0"/>
                  </a:moveTo>
                  <a:lnTo>
                    <a:pt x="0" y="0"/>
                  </a:lnTo>
                  <a:lnTo>
                    <a:pt x="0" y="18287"/>
                  </a:lnTo>
                  <a:lnTo>
                    <a:pt x="3383279" y="18287"/>
                  </a:lnTo>
                  <a:lnTo>
                    <a:pt x="3383279" y="0"/>
                  </a:lnTo>
                  <a:close/>
                </a:path>
              </a:pathLst>
            </a:custGeom>
            <a:solidFill>
              <a:srgbClr val="D4D4D4"/>
            </a:solidFill>
          </p:spPr>
          <p:txBody>
            <a:bodyPr wrap="square" lIns="0" tIns="0" rIns="0" bIns="0" rtlCol="0"/>
            <a:lstStyle/>
            <a:p>
              <a:endParaRPr/>
            </a:p>
          </p:txBody>
        </p:sp>
      </p:grpSp>
      <p:graphicFrame>
        <p:nvGraphicFramePr>
          <p:cNvPr id="126" name="object 126"/>
          <p:cNvGraphicFramePr>
            <a:graphicFrameLocks noGrp="1"/>
          </p:cNvGraphicFramePr>
          <p:nvPr/>
        </p:nvGraphicFramePr>
        <p:xfrm>
          <a:off x="368934" y="2976245"/>
          <a:ext cx="3409950" cy="2924175"/>
        </p:xfrm>
        <a:graphic>
          <a:graphicData uri="http://schemas.openxmlformats.org/drawingml/2006/table">
            <a:tbl>
              <a:tblPr firstRow="1" bandRow="1">
                <a:tableStyleId>{2D5ABB26-0587-4C30-8999-92F81FD0307C}</a:tableStyleId>
              </a:tblPr>
              <a:tblGrid>
                <a:gridCol w="1704975">
                  <a:extLst>
                    <a:ext uri="{9D8B030D-6E8A-4147-A177-3AD203B41FA5}">
                      <a16:colId xmlns:a16="http://schemas.microsoft.com/office/drawing/2014/main" val="20000"/>
                    </a:ext>
                  </a:extLst>
                </a:gridCol>
                <a:gridCol w="1704975">
                  <a:extLst>
                    <a:ext uri="{9D8B030D-6E8A-4147-A177-3AD203B41FA5}">
                      <a16:colId xmlns:a16="http://schemas.microsoft.com/office/drawing/2014/main" val="20001"/>
                    </a:ext>
                  </a:extLst>
                </a:gridCol>
              </a:tblGrid>
              <a:tr h="487045">
                <a:tc>
                  <a:txBody>
                    <a:bodyPr/>
                    <a:lstStyle/>
                    <a:p>
                      <a:pPr marL="91440">
                        <a:lnSpc>
                          <a:spcPct val="100000"/>
                        </a:lnSpc>
                        <a:spcBef>
                          <a:spcPts val="1045"/>
                        </a:spcBef>
                      </a:pPr>
                      <a:r>
                        <a:rPr sz="1300" b="1" spc="-20" dirty="0">
                          <a:latin typeface="游ゴシック"/>
                          <a:cs typeface="游ゴシック"/>
                        </a:rPr>
                        <a:t>希望者</a:t>
                      </a:r>
                      <a:r>
                        <a:rPr sz="1300" b="1" spc="-50" dirty="0">
                          <a:latin typeface="游ゴシック"/>
                          <a:cs typeface="游ゴシック"/>
                        </a:rPr>
                        <a:t>数</a:t>
                      </a:r>
                      <a:endParaRPr sz="1300">
                        <a:latin typeface="游ゴシック"/>
                        <a:cs typeface="游ゴシック"/>
                      </a:endParaRPr>
                    </a:p>
                  </a:txBody>
                  <a:tcPr marL="0" marR="0" marT="132715" marB="0">
                    <a:lnR w="12700">
                      <a:solidFill>
                        <a:srgbClr val="000000"/>
                      </a:solidFill>
                      <a:prstDash val="solid"/>
                    </a:lnR>
                    <a:lnT w="12700">
                      <a:solidFill>
                        <a:srgbClr val="5B9BD4"/>
                      </a:solidFill>
                      <a:prstDash val="solid"/>
                    </a:lnT>
                    <a:lnB w="12700">
                      <a:solidFill>
                        <a:srgbClr val="5B9BD4"/>
                      </a:solidFill>
                      <a:prstDash val="solid"/>
                    </a:lnB>
                  </a:tcPr>
                </a:tc>
                <a:tc>
                  <a:txBody>
                    <a:bodyPr/>
                    <a:lstStyle/>
                    <a:p>
                      <a:pPr marL="929640">
                        <a:lnSpc>
                          <a:spcPct val="100000"/>
                        </a:lnSpc>
                        <a:spcBef>
                          <a:spcPts val="265"/>
                        </a:spcBef>
                      </a:pPr>
                      <a:r>
                        <a:rPr lang="en-US" altLang="ja-JP" sz="1300" b="1" spc="-50" dirty="0">
                          <a:latin typeface="+mn-lt"/>
                          <a:cs typeface="游ゴシック"/>
                        </a:rPr>
                        <a:t>14,330</a:t>
                      </a:r>
                      <a:r>
                        <a:rPr lang="ja-JP" altLang="en-US" sz="1300" b="1" spc="-50" dirty="0">
                          <a:latin typeface="游ゴシック"/>
                          <a:cs typeface="游ゴシック"/>
                        </a:rPr>
                        <a:t>件</a:t>
                      </a:r>
                      <a:endParaRPr lang="ja-JP" altLang="en-US" sz="1300" dirty="0">
                        <a:latin typeface="游ゴシック"/>
                        <a:cs typeface="游ゴシック"/>
                      </a:endParaRPr>
                    </a:p>
                    <a:p>
                      <a:pPr marL="877569">
                        <a:lnSpc>
                          <a:spcPct val="100000"/>
                        </a:lnSpc>
                      </a:pPr>
                      <a:r>
                        <a:rPr lang="ja-JP" altLang="en-US" sz="1300" b="1" spc="-10" dirty="0">
                          <a:latin typeface="游ゴシック"/>
                          <a:cs typeface="游ゴシック"/>
                        </a:rPr>
                        <a:t>（</a:t>
                      </a:r>
                      <a:r>
                        <a:rPr lang="en-US" altLang="ja-JP" sz="1300" b="1" spc="-10" dirty="0">
                          <a:latin typeface="游ゴシック"/>
                          <a:cs typeface="游ゴシック"/>
                        </a:rPr>
                        <a:t>+250</a:t>
                      </a:r>
                      <a:r>
                        <a:rPr lang="ja-JP" altLang="en-US" sz="1300" b="1" spc="-10" dirty="0">
                          <a:latin typeface="游ゴシック"/>
                          <a:cs typeface="游ゴシック"/>
                        </a:rPr>
                        <a:t>）</a:t>
                      </a:r>
                      <a:endParaRPr lang="ja-JP" altLang="en-US" sz="1300" dirty="0">
                        <a:latin typeface="游ゴシック"/>
                        <a:cs typeface="游ゴシック"/>
                      </a:endParaRPr>
                    </a:p>
                  </a:txBody>
                  <a:tcPr marL="0" marR="0" marT="33655" marB="0">
                    <a:lnL w="12700">
                      <a:solidFill>
                        <a:srgbClr val="000000"/>
                      </a:solidFill>
                      <a:prstDash val="solid"/>
                    </a:lnL>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487045">
                <a:tc>
                  <a:txBody>
                    <a:bodyPr/>
                    <a:lstStyle/>
                    <a:p>
                      <a:pPr marL="91440">
                        <a:lnSpc>
                          <a:spcPct val="100000"/>
                        </a:lnSpc>
                        <a:spcBef>
                          <a:spcPts val="1045"/>
                        </a:spcBef>
                      </a:pPr>
                      <a:r>
                        <a:rPr sz="1300" b="1" spc="-25" dirty="0">
                          <a:latin typeface="游ゴシック"/>
                          <a:cs typeface="游ゴシック"/>
                        </a:rPr>
                        <a:t>死体移植</a:t>
                      </a:r>
                      <a:r>
                        <a:rPr sz="1300" b="1" spc="-50" dirty="0">
                          <a:latin typeface="游ゴシック"/>
                          <a:cs typeface="游ゴシック"/>
                        </a:rPr>
                        <a:t>済</a:t>
                      </a:r>
                      <a:endParaRPr sz="1300">
                        <a:latin typeface="游ゴシック"/>
                        <a:cs typeface="游ゴシック"/>
                      </a:endParaRPr>
                    </a:p>
                  </a:txBody>
                  <a:tcPr marL="0" marR="0" marT="132715" marB="0">
                    <a:lnR w="12700">
                      <a:solidFill>
                        <a:srgbClr val="000000"/>
                      </a:solidFill>
                      <a:prstDash val="solid"/>
                    </a:lnR>
                    <a:lnT w="12700">
                      <a:solidFill>
                        <a:srgbClr val="5B9BD4"/>
                      </a:solidFill>
                      <a:prstDash val="solid"/>
                    </a:lnT>
                    <a:solidFill>
                      <a:srgbClr val="5B9BD4">
                        <a:alpha val="19999"/>
                      </a:srgbClr>
                    </a:solidFill>
                  </a:tcPr>
                </a:tc>
                <a:tc>
                  <a:txBody>
                    <a:bodyPr/>
                    <a:lstStyle/>
                    <a:p>
                      <a:pPr marR="85090" algn="r">
                        <a:lnSpc>
                          <a:spcPct val="100000"/>
                        </a:lnSpc>
                        <a:spcBef>
                          <a:spcPts val="265"/>
                        </a:spcBef>
                      </a:pPr>
                      <a:r>
                        <a:rPr lang="en-US" altLang="ja-JP" sz="1300" b="1" spc="-50" dirty="0">
                          <a:latin typeface="+mn-lt"/>
                          <a:cs typeface="游ゴシック"/>
                        </a:rPr>
                        <a:t>4,636</a:t>
                      </a:r>
                      <a:r>
                        <a:rPr sz="1300" b="1" spc="-50" dirty="0">
                          <a:latin typeface="游ゴシック"/>
                          <a:cs typeface="游ゴシック"/>
                        </a:rPr>
                        <a:t>件</a:t>
                      </a:r>
                      <a:endParaRPr sz="1300" dirty="0">
                        <a:latin typeface="游ゴシック"/>
                        <a:cs typeface="游ゴシック"/>
                      </a:endParaRPr>
                    </a:p>
                    <a:p>
                      <a:pPr marR="83820" algn="r">
                        <a:lnSpc>
                          <a:spcPct val="100000"/>
                        </a:lnSpc>
                      </a:pPr>
                      <a:r>
                        <a:rPr sz="1300" b="1" spc="-10" dirty="0">
                          <a:latin typeface="游ゴシック"/>
                          <a:cs typeface="游ゴシック"/>
                        </a:rPr>
                        <a:t>（+</a:t>
                      </a:r>
                      <a:r>
                        <a:rPr lang="en-US" sz="1300" b="1" spc="-10" dirty="0">
                          <a:latin typeface="游ゴシック"/>
                          <a:cs typeface="游ゴシック"/>
                        </a:rPr>
                        <a:t>237</a:t>
                      </a:r>
                      <a:r>
                        <a:rPr sz="1300" b="1" spc="-10" dirty="0">
                          <a:latin typeface="游ゴシック"/>
                          <a:cs typeface="游ゴシック"/>
                        </a:rPr>
                        <a:t>）</a:t>
                      </a:r>
                      <a:endParaRPr sz="1300" dirty="0">
                        <a:latin typeface="游ゴシック"/>
                        <a:cs typeface="游ゴシック"/>
                      </a:endParaRPr>
                    </a:p>
                  </a:txBody>
                  <a:tcPr marL="0" marR="0" marT="33655" marB="0">
                    <a:lnL w="12700">
                      <a:solidFill>
                        <a:srgbClr val="000000"/>
                      </a:solidFill>
                      <a:prstDash val="solid"/>
                    </a:lnL>
                    <a:lnT w="12700">
                      <a:solidFill>
                        <a:srgbClr val="5B9BD4"/>
                      </a:solidFill>
                      <a:prstDash val="solid"/>
                    </a:lnT>
                    <a:solidFill>
                      <a:srgbClr val="5B9BD4">
                        <a:alpha val="19999"/>
                      </a:srgbClr>
                    </a:solidFill>
                  </a:tcPr>
                </a:tc>
                <a:extLst>
                  <a:ext uri="{0D108BD9-81ED-4DB2-BD59-A6C34878D82A}">
                    <a16:rowId xmlns:a16="http://schemas.microsoft.com/office/drawing/2014/main" val="10001"/>
                  </a:ext>
                </a:extLst>
              </a:tr>
              <a:tr h="487680">
                <a:tc>
                  <a:txBody>
                    <a:bodyPr/>
                    <a:lstStyle/>
                    <a:p>
                      <a:pPr marL="91440">
                        <a:lnSpc>
                          <a:spcPct val="100000"/>
                        </a:lnSpc>
                        <a:spcBef>
                          <a:spcPts val="1045"/>
                        </a:spcBef>
                      </a:pPr>
                      <a:r>
                        <a:rPr sz="1300" b="1" spc="-20" dirty="0">
                          <a:latin typeface="游ゴシック"/>
                          <a:cs typeface="游ゴシック"/>
                        </a:rPr>
                        <a:t>取</a:t>
                      </a:r>
                      <a:r>
                        <a:rPr sz="1300" b="1" spc="-50" dirty="0">
                          <a:latin typeface="游ゴシック"/>
                          <a:cs typeface="游ゴシック"/>
                        </a:rPr>
                        <a:t>消</a:t>
                      </a:r>
                      <a:endParaRPr sz="1300">
                        <a:latin typeface="游ゴシック"/>
                        <a:cs typeface="游ゴシック"/>
                      </a:endParaRPr>
                    </a:p>
                  </a:txBody>
                  <a:tcPr marL="0" marR="0" marT="132715" marB="0">
                    <a:lnR w="12700">
                      <a:solidFill>
                        <a:srgbClr val="000000"/>
                      </a:solidFill>
                      <a:prstDash val="solid"/>
                    </a:lnR>
                  </a:tcPr>
                </a:tc>
                <a:tc>
                  <a:txBody>
                    <a:bodyPr/>
                    <a:lstStyle/>
                    <a:p>
                      <a:pPr marL="929640">
                        <a:lnSpc>
                          <a:spcPct val="100000"/>
                        </a:lnSpc>
                        <a:spcBef>
                          <a:spcPts val="265"/>
                        </a:spcBef>
                      </a:pPr>
                      <a:r>
                        <a:rPr lang="en-US" altLang="ja-JP" sz="1300" b="1" spc="-50" dirty="0">
                          <a:latin typeface="+mn-lt"/>
                          <a:cs typeface="游ゴシック"/>
                        </a:rPr>
                        <a:t>23,083</a:t>
                      </a:r>
                      <a:r>
                        <a:rPr sz="1300" b="1" spc="-50" dirty="0">
                          <a:latin typeface="游ゴシック"/>
                          <a:cs typeface="游ゴシック"/>
                        </a:rPr>
                        <a:t>件</a:t>
                      </a:r>
                      <a:endParaRPr sz="1300" dirty="0">
                        <a:latin typeface="游ゴシック"/>
                        <a:cs typeface="游ゴシック"/>
                      </a:endParaRPr>
                    </a:p>
                    <a:p>
                      <a:pPr marL="877569">
                        <a:lnSpc>
                          <a:spcPct val="100000"/>
                        </a:lnSpc>
                        <a:spcBef>
                          <a:spcPts val="5"/>
                        </a:spcBef>
                      </a:pPr>
                      <a:r>
                        <a:rPr sz="1300" b="1" spc="-10" dirty="0">
                          <a:latin typeface="游ゴシック"/>
                          <a:cs typeface="游ゴシック"/>
                        </a:rPr>
                        <a:t>（+</a:t>
                      </a:r>
                      <a:r>
                        <a:rPr lang="en-US" sz="1300" b="1" spc="-10" dirty="0">
                          <a:latin typeface="游ゴシック"/>
                          <a:cs typeface="游ゴシック"/>
                        </a:rPr>
                        <a:t>583</a:t>
                      </a:r>
                      <a:r>
                        <a:rPr sz="1300" b="1" spc="-10" dirty="0">
                          <a:latin typeface="游ゴシック"/>
                          <a:cs typeface="游ゴシック"/>
                        </a:rPr>
                        <a:t>）</a:t>
                      </a:r>
                      <a:endParaRPr sz="1300" dirty="0">
                        <a:latin typeface="游ゴシック"/>
                        <a:cs typeface="游ゴシック"/>
                      </a:endParaRPr>
                    </a:p>
                  </a:txBody>
                  <a:tcPr marL="0" marR="0" marT="33655" marB="0">
                    <a:lnL w="12700">
                      <a:solidFill>
                        <a:srgbClr val="000000"/>
                      </a:solidFill>
                      <a:prstDash val="solid"/>
                    </a:lnL>
                  </a:tcPr>
                </a:tc>
                <a:extLst>
                  <a:ext uri="{0D108BD9-81ED-4DB2-BD59-A6C34878D82A}">
                    <a16:rowId xmlns:a16="http://schemas.microsoft.com/office/drawing/2014/main" val="10002"/>
                  </a:ext>
                </a:extLst>
              </a:tr>
              <a:tr h="487045">
                <a:tc>
                  <a:txBody>
                    <a:bodyPr/>
                    <a:lstStyle/>
                    <a:p>
                      <a:pPr marL="91440">
                        <a:lnSpc>
                          <a:spcPct val="100000"/>
                        </a:lnSpc>
                        <a:spcBef>
                          <a:spcPts val="1045"/>
                        </a:spcBef>
                      </a:pPr>
                      <a:r>
                        <a:rPr sz="1300" b="1" spc="-20" dirty="0">
                          <a:latin typeface="游ゴシック"/>
                          <a:cs typeface="游ゴシック"/>
                        </a:rPr>
                        <a:t>死</a:t>
                      </a:r>
                      <a:r>
                        <a:rPr sz="1300" b="1" spc="-50" dirty="0">
                          <a:latin typeface="游ゴシック"/>
                          <a:cs typeface="游ゴシック"/>
                        </a:rPr>
                        <a:t>亡</a:t>
                      </a:r>
                      <a:endParaRPr sz="1300">
                        <a:latin typeface="游ゴシック"/>
                        <a:cs typeface="游ゴシック"/>
                      </a:endParaRPr>
                    </a:p>
                  </a:txBody>
                  <a:tcPr marL="0" marR="0" marT="132715" marB="0">
                    <a:lnR w="12700">
                      <a:solidFill>
                        <a:srgbClr val="000000"/>
                      </a:solidFill>
                      <a:prstDash val="solid"/>
                    </a:lnR>
                    <a:solidFill>
                      <a:srgbClr val="5B9BD4">
                        <a:alpha val="19999"/>
                      </a:srgbClr>
                    </a:solidFill>
                  </a:tcPr>
                </a:tc>
                <a:tc>
                  <a:txBody>
                    <a:bodyPr/>
                    <a:lstStyle/>
                    <a:p>
                      <a:pPr marR="85090" algn="r">
                        <a:lnSpc>
                          <a:spcPct val="100000"/>
                        </a:lnSpc>
                        <a:spcBef>
                          <a:spcPts val="270"/>
                        </a:spcBef>
                      </a:pPr>
                      <a:r>
                        <a:rPr lang="en-US" altLang="ja-JP" sz="1300" b="1" spc="-50" dirty="0">
                          <a:latin typeface="+mn-lt"/>
                          <a:cs typeface="游ゴシック"/>
                        </a:rPr>
                        <a:t>5,143</a:t>
                      </a:r>
                      <a:r>
                        <a:rPr sz="1300" b="1" spc="-50" dirty="0">
                          <a:latin typeface="游ゴシック"/>
                          <a:cs typeface="游ゴシック"/>
                        </a:rPr>
                        <a:t>件</a:t>
                      </a:r>
                      <a:endParaRPr sz="1300" dirty="0">
                        <a:latin typeface="游ゴシック"/>
                        <a:cs typeface="游ゴシック"/>
                      </a:endParaRPr>
                    </a:p>
                    <a:p>
                      <a:pPr marR="85090" algn="r">
                        <a:lnSpc>
                          <a:spcPct val="100000"/>
                        </a:lnSpc>
                      </a:pPr>
                      <a:r>
                        <a:rPr sz="1300" b="1" spc="-10" dirty="0">
                          <a:latin typeface="游ゴシック"/>
                          <a:cs typeface="游ゴシック"/>
                        </a:rPr>
                        <a:t>（+</a:t>
                      </a:r>
                      <a:r>
                        <a:rPr lang="en-US" sz="1300" b="1" spc="-10" dirty="0">
                          <a:latin typeface="游ゴシック"/>
                          <a:cs typeface="游ゴシック"/>
                        </a:rPr>
                        <a:t>255</a:t>
                      </a:r>
                      <a:r>
                        <a:rPr sz="1300" b="1" spc="-10" dirty="0">
                          <a:latin typeface="游ゴシック"/>
                          <a:cs typeface="游ゴシック"/>
                        </a:rPr>
                        <a:t>）</a:t>
                      </a:r>
                      <a:endParaRPr sz="1300" dirty="0">
                        <a:latin typeface="游ゴシック"/>
                        <a:cs typeface="游ゴシック"/>
                      </a:endParaRPr>
                    </a:p>
                  </a:txBody>
                  <a:tcPr marL="0" marR="0" marT="34290" marB="0">
                    <a:lnL w="12700">
                      <a:solidFill>
                        <a:srgbClr val="000000"/>
                      </a:solidFill>
                      <a:prstDash val="solid"/>
                    </a:lnL>
                    <a:solidFill>
                      <a:srgbClr val="5B9BD4">
                        <a:alpha val="19999"/>
                      </a:srgbClr>
                    </a:solidFill>
                  </a:tcPr>
                </a:tc>
                <a:extLst>
                  <a:ext uri="{0D108BD9-81ED-4DB2-BD59-A6C34878D82A}">
                    <a16:rowId xmlns:a16="http://schemas.microsoft.com/office/drawing/2014/main" val="10003"/>
                  </a:ext>
                </a:extLst>
              </a:tr>
              <a:tr h="487680">
                <a:tc>
                  <a:txBody>
                    <a:bodyPr/>
                    <a:lstStyle/>
                    <a:p>
                      <a:pPr marL="91440">
                        <a:lnSpc>
                          <a:spcPct val="100000"/>
                        </a:lnSpc>
                        <a:spcBef>
                          <a:spcPts val="1050"/>
                        </a:spcBef>
                      </a:pPr>
                      <a:r>
                        <a:rPr sz="1300" b="1" spc="-20" dirty="0">
                          <a:latin typeface="游ゴシック"/>
                          <a:cs typeface="游ゴシック"/>
                        </a:rPr>
                        <a:t>生体移植</a:t>
                      </a:r>
                      <a:r>
                        <a:rPr sz="1300" b="1" spc="-50" dirty="0">
                          <a:latin typeface="游ゴシック"/>
                          <a:cs typeface="游ゴシック"/>
                        </a:rPr>
                        <a:t>済</a:t>
                      </a:r>
                      <a:endParaRPr sz="1300">
                        <a:latin typeface="游ゴシック"/>
                        <a:cs typeface="游ゴシック"/>
                      </a:endParaRPr>
                    </a:p>
                  </a:txBody>
                  <a:tcPr marL="0" marR="0" marT="133350" marB="0">
                    <a:lnR w="12700">
                      <a:solidFill>
                        <a:srgbClr val="000000"/>
                      </a:solidFill>
                      <a:prstDash val="solid"/>
                    </a:lnR>
                  </a:tcPr>
                </a:tc>
                <a:tc>
                  <a:txBody>
                    <a:bodyPr/>
                    <a:lstStyle/>
                    <a:p>
                      <a:pPr marL="1024255">
                        <a:lnSpc>
                          <a:spcPct val="100000"/>
                        </a:lnSpc>
                        <a:spcBef>
                          <a:spcPts val="265"/>
                        </a:spcBef>
                      </a:pPr>
                      <a:r>
                        <a:rPr lang="en-US" altLang="ja-JP" sz="1300" b="1" spc="-50" dirty="0">
                          <a:latin typeface="+mn-lt"/>
                          <a:cs typeface="游ゴシック"/>
                        </a:rPr>
                        <a:t>3,291</a:t>
                      </a:r>
                      <a:r>
                        <a:rPr sz="1300" b="1" spc="-50" dirty="0">
                          <a:latin typeface="游ゴシック"/>
                          <a:cs typeface="游ゴシック"/>
                        </a:rPr>
                        <a:t>件</a:t>
                      </a:r>
                      <a:endParaRPr sz="1300" dirty="0">
                        <a:latin typeface="游ゴシック"/>
                        <a:cs typeface="游ゴシック"/>
                      </a:endParaRPr>
                    </a:p>
                    <a:p>
                      <a:pPr marL="972185">
                        <a:lnSpc>
                          <a:spcPct val="100000"/>
                        </a:lnSpc>
                        <a:spcBef>
                          <a:spcPts val="5"/>
                        </a:spcBef>
                      </a:pPr>
                      <a:r>
                        <a:rPr sz="1300" b="1" spc="-10" dirty="0">
                          <a:latin typeface="游ゴシック"/>
                          <a:cs typeface="游ゴシック"/>
                        </a:rPr>
                        <a:t>（+</a:t>
                      </a:r>
                      <a:r>
                        <a:rPr lang="en-US" sz="1300" b="1" spc="-10" dirty="0">
                          <a:latin typeface="游ゴシック"/>
                          <a:cs typeface="游ゴシック"/>
                        </a:rPr>
                        <a:t>87</a:t>
                      </a:r>
                      <a:r>
                        <a:rPr sz="1300" b="1" spc="-10" dirty="0">
                          <a:latin typeface="游ゴシック"/>
                          <a:cs typeface="游ゴシック"/>
                        </a:rPr>
                        <a:t>）</a:t>
                      </a:r>
                      <a:endParaRPr sz="1300" dirty="0">
                        <a:latin typeface="游ゴシック"/>
                        <a:cs typeface="游ゴシック"/>
                      </a:endParaRPr>
                    </a:p>
                  </a:txBody>
                  <a:tcPr marL="0" marR="0" marT="33655" marB="0">
                    <a:lnL w="12700">
                      <a:solidFill>
                        <a:srgbClr val="000000"/>
                      </a:solidFill>
                      <a:prstDash val="solid"/>
                    </a:lnL>
                  </a:tcPr>
                </a:tc>
                <a:extLst>
                  <a:ext uri="{0D108BD9-81ED-4DB2-BD59-A6C34878D82A}">
                    <a16:rowId xmlns:a16="http://schemas.microsoft.com/office/drawing/2014/main" val="10004"/>
                  </a:ext>
                </a:extLst>
              </a:tr>
              <a:tr h="487680">
                <a:tc>
                  <a:txBody>
                    <a:bodyPr/>
                    <a:lstStyle/>
                    <a:p>
                      <a:pPr marL="91440">
                        <a:lnSpc>
                          <a:spcPct val="100000"/>
                        </a:lnSpc>
                        <a:spcBef>
                          <a:spcPts val="1050"/>
                        </a:spcBef>
                      </a:pPr>
                      <a:r>
                        <a:rPr sz="1300" b="1" spc="-20" dirty="0">
                          <a:latin typeface="游ゴシック"/>
                          <a:cs typeface="游ゴシック"/>
                        </a:rPr>
                        <a:t>その他・不</a:t>
                      </a:r>
                      <a:r>
                        <a:rPr sz="1300" b="1" spc="-50" dirty="0">
                          <a:latin typeface="游ゴシック"/>
                          <a:cs typeface="游ゴシック"/>
                        </a:rPr>
                        <a:t>明</a:t>
                      </a:r>
                      <a:endParaRPr sz="1300">
                        <a:latin typeface="游ゴシック"/>
                        <a:cs typeface="游ゴシック"/>
                      </a:endParaRPr>
                    </a:p>
                  </a:txBody>
                  <a:tcPr marL="0" marR="0" marT="133350" marB="0">
                    <a:lnR w="12700">
                      <a:solidFill>
                        <a:srgbClr val="000000"/>
                      </a:solidFill>
                      <a:prstDash val="solid"/>
                    </a:lnR>
                    <a:lnB w="12700">
                      <a:solidFill>
                        <a:srgbClr val="5B9BD4"/>
                      </a:solidFill>
                      <a:prstDash val="solid"/>
                    </a:lnB>
                    <a:solidFill>
                      <a:srgbClr val="5B9BD4">
                        <a:alpha val="19999"/>
                      </a:srgbClr>
                    </a:solidFill>
                  </a:tcPr>
                </a:tc>
                <a:tc>
                  <a:txBody>
                    <a:bodyPr/>
                    <a:lstStyle/>
                    <a:p>
                      <a:pPr marR="85090" algn="r">
                        <a:lnSpc>
                          <a:spcPct val="100000"/>
                        </a:lnSpc>
                        <a:spcBef>
                          <a:spcPts val="270"/>
                        </a:spcBef>
                      </a:pPr>
                      <a:r>
                        <a:rPr lang="en-US" altLang="ja-JP" sz="1300" b="1" spc="-10" dirty="0">
                          <a:latin typeface="游ゴシック"/>
                          <a:cs typeface="游ゴシック"/>
                        </a:rPr>
                        <a:t>12</a:t>
                      </a:r>
                      <a:r>
                        <a:rPr sz="1300" b="1" spc="-50" dirty="0">
                          <a:latin typeface="游ゴシック"/>
                          <a:cs typeface="游ゴシック"/>
                        </a:rPr>
                        <a:t>件</a:t>
                      </a:r>
                      <a:endParaRPr sz="1300" dirty="0">
                        <a:latin typeface="游ゴシック"/>
                        <a:cs typeface="游ゴシック"/>
                      </a:endParaRPr>
                    </a:p>
                    <a:p>
                      <a:pPr marR="85090" algn="r">
                        <a:lnSpc>
                          <a:spcPct val="100000"/>
                        </a:lnSpc>
                      </a:pPr>
                      <a:r>
                        <a:rPr sz="1300" b="1" spc="-20" dirty="0">
                          <a:latin typeface="游ゴシック"/>
                          <a:cs typeface="游ゴシック"/>
                        </a:rPr>
                        <a:t>（±0）</a:t>
                      </a:r>
                      <a:endParaRPr sz="1300" dirty="0">
                        <a:latin typeface="游ゴシック"/>
                        <a:cs typeface="游ゴシック"/>
                      </a:endParaRPr>
                    </a:p>
                  </a:txBody>
                  <a:tcPr marL="0" marR="0" marT="34290" marB="0">
                    <a:lnL w="12700">
                      <a:solidFill>
                        <a:srgbClr val="000000"/>
                      </a:solidFill>
                      <a:prstDash val="solid"/>
                    </a:lnL>
                    <a:lnB w="12700">
                      <a:solidFill>
                        <a:srgbClr val="5B9BD4"/>
                      </a:solidFill>
                      <a:prstDash val="solid"/>
                    </a:lnB>
                    <a:solidFill>
                      <a:srgbClr val="5B9BD4">
                        <a:alpha val="19999"/>
                      </a:srgbClr>
                    </a:solidFill>
                  </a:tcPr>
                </a:tc>
                <a:extLst>
                  <a:ext uri="{0D108BD9-81ED-4DB2-BD59-A6C34878D82A}">
                    <a16:rowId xmlns:a16="http://schemas.microsoft.com/office/drawing/2014/main" val="10005"/>
                  </a:ext>
                </a:extLst>
              </a:tr>
            </a:tbl>
          </a:graphicData>
        </a:graphic>
      </p:graphicFrame>
      <p:sp>
        <p:nvSpPr>
          <p:cNvPr id="127" name="object 127"/>
          <p:cNvSpPr txBox="1"/>
          <p:nvPr/>
        </p:nvSpPr>
        <p:spPr>
          <a:xfrm>
            <a:off x="449986" y="2608833"/>
            <a:ext cx="2034539" cy="285115"/>
          </a:xfrm>
          <a:prstGeom prst="rect">
            <a:avLst/>
          </a:prstGeom>
        </p:spPr>
        <p:txBody>
          <a:bodyPr vert="horz" wrap="square" lIns="0" tIns="13335" rIns="0" bIns="0" rtlCol="0">
            <a:spAutoFit/>
          </a:bodyPr>
          <a:lstStyle/>
          <a:p>
            <a:pPr marL="12700">
              <a:lnSpc>
                <a:spcPct val="100000"/>
              </a:lnSpc>
              <a:spcBef>
                <a:spcPts val="105"/>
              </a:spcBef>
            </a:pPr>
            <a:r>
              <a:rPr sz="1700" b="1" spc="-10" dirty="0">
                <a:latin typeface="游ゴシック"/>
                <a:cs typeface="游ゴシック"/>
              </a:rPr>
              <a:t>202</a:t>
            </a:r>
            <a:r>
              <a:rPr lang="en-US" sz="1700" b="1" spc="-10" dirty="0">
                <a:latin typeface="游ゴシック"/>
                <a:cs typeface="游ゴシック"/>
              </a:rPr>
              <a:t>3</a:t>
            </a:r>
            <a:r>
              <a:rPr sz="1700" b="1" spc="-10" dirty="0">
                <a:latin typeface="游ゴシック"/>
                <a:cs typeface="游ゴシック"/>
              </a:rPr>
              <a:t>年全国推移累計</a:t>
            </a:r>
            <a:endParaRPr sz="1700" dirty="0">
              <a:latin typeface="游ゴシック"/>
              <a:cs typeface="游ゴシック"/>
            </a:endParaRPr>
          </a:p>
        </p:txBody>
      </p:sp>
      <p:sp>
        <p:nvSpPr>
          <p:cNvPr id="128" name="object 128"/>
          <p:cNvSpPr txBox="1"/>
          <p:nvPr/>
        </p:nvSpPr>
        <p:spPr>
          <a:xfrm>
            <a:off x="2851150" y="5987592"/>
            <a:ext cx="848360" cy="223520"/>
          </a:xfrm>
          <a:prstGeom prst="rect">
            <a:avLst/>
          </a:prstGeom>
        </p:spPr>
        <p:txBody>
          <a:bodyPr vert="horz" wrap="square" lIns="0" tIns="12065" rIns="0" bIns="0" rtlCol="0">
            <a:spAutoFit/>
          </a:bodyPr>
          <a:lstStyle/>
          <a:p>
            <a:pPr marL="12700">
              <a:lnSpc>
                <a:spcPct val="100000"/>
              </a:lnSpc>
              <a:spcBef>
                <a:spcPts val="95"/>
              </a:spcBef>
            </a:pPr>
            <a:r>
              <a:rPr sz="1300" spc="-20" dirty="0">
                <a:latin typeface="游ゴシック"/>
                <a:cs typeface="游ゴシック"/>
              </a:rPr>
              <a:t>（前年比</a:t>
            </a:r>
            <a:r>
              <a:rPr sz="1300" spc="-50" dirty="0">
                <a:latin typeface="游ゴシック"/>
                <a:cs typeface="游ゴシック"/>
              </a:rPr>
              <a:t>）</a:t>
            </a:r>
            <a:endParaRPr sz="1300" dirty="0">
              <a:latin typeface="游ゴシック"/>
              <a:cs typeface="游ゴシック"/>
            </a:endParaRPr>
          </a:p>
        </p:txBody>
      </p:sp>
      <p:graphicFrame>
        <p:nvGraphicFramePr>
          <p:cNvPr id="129" name="コンテンツ プレースホルダー 3">
            <a:extLst>
              <a:ext uri="{FF2B5EF4-FFF2-40B4-BE49-F238E27FC236}">
                <a16:creationId xmlns:a16="http://schemas.microsoft.com/office/drawing/2014/main" id="{06D859D9-B156-D609-AF38-B9C8FFC485B0}"/>
              </a:ext>
            </a:extLst>
          </p:cNvPr>
          <p:cNvGraphicFramePr>
            <a:graphicFrameLocks/>
          </p:cNvGraphicFramePr>
          <p:nvPr/>
        </p:nvGraphicFramePr>
        <p:xfrm>
          <a:off x="4900930" y="612775"/>
          <a:ext cx="6922135" cy="57842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930" y="1198092"/>
            <a:ext cx="4739186" cy="1764841"/>
          </a:xfrm>
          <a:prstGeom prst="rect">
            <a:avLst/>
          </a:prstGeom>
        </p:spPr>
        <p:txBody>
          <a:bodyPr vert="horz" wrap="square" lIns="0" tIns="55244" rIns="0" bIns="0" rtlCol="0">
            <a:spAutoFit/>
          </a:bodyPr>
          <a:lstStyle/>
          <a:p>
            <a:pPr marL="78740" marR="821690">
              <a:lnSpc>
                <a:spcPts val="2700"/>
              </a:lnSpc>
              <a:spcBef>
                <a:spcPts val="434"/>
              </a:spcBef>
            </a:pPr>
            <a:r>
              <a:rPr sz="2500" b="0" spc="-60" dirty="0" err="1">
                <a:latin typeface="游ゴシック Light"/>
                <a:cs typeface="游ゴシック Light"/>
              </a:rPr>
              <a:t>献腎移植</a:t>
            </a:r>
            <a:r>
              <a:rPr sz="2500" b="0" spc="-75" dirty="0" err="1">
                <a:latin typeface="游ゴシック Light"/>
                <a:cs typeface="游ゴシック Light"/>
              </a:rPr>
              <a:t>実現者</a:t>
            </a:r>
            <a:r>
              <a:rPr sz="2500" b="0" spc="-50" dirty="0" err="1">
                <a:latin typeface="游ゴシック Light"/>
                <a:cs typeface="游ゴシック Light"/>
              </a:rPr>
              <a:t>の</a:t>
            </a:r>
            <a:r>
              <a:rPr sz="2500" b="0" spc="-265" dirty="0" err="1">
                <a:latin typeface="游ゴシック Light"/>
                <a:cs typeface="游ゴシック Light"/>
              </a:rPr>
              <a:t>平均</a:t>
            </a:r>
            <a:r>
              <a:rPr sz="2500" b="0" spc="-270" dirty="0" err="1">
                <a:latin typeface="游ゴシック Light"/>
                <a:cs typeface="游ゴシック Light"/>
              </a:rPr>
              <a:t>年</a:t>
            </a:r>
            <a:r>
              <a:rPr lang="ja-JP" altLang="en-US" sz="2500" b="0" spc="-265" dirty="0">
                <a:latin typeface="游ゴシック Light"/>
                <a:cs typeface="游ゴシック Light"/>
              </a:rPr>
              <a:t>齢</a:t>
            </a:r>
            <a:endParaRPr sz="2500" dirty="0">
              <a:latin typeface="游ゴシック Light"/>
              <a:cs typeface="游ゴシック Light"/>
            </a:endParaRPr>
          </a:p>
          <a:p>
            <a:pPr marL="78740">
              <a:lnSpc>
                <a:spcPts val="2510"/>
              </a:lnSpc>
            </a:pPr>
            <a:r>
              <a:rPr sz="2500" b="0" spc="-270" dirty="0">
                <a:latin typeface="游ゴシック Light"/>
                <a:cs typeface="游ゴシック Light"/>
              </a:rPr>
              <a:t>平均待機日</a:t>
            </a:r>
            <a:r>
              <a:rPr sz="2500" b="0" spc="-320" dirty="0">
                <a:latin typeface="游ゴシック Light"/>
                <a:cs typeface="游ゴシック Light"/>
              </a:rPr>
              <a:t>数</a:t>
            </a:r>
            <a:endParaRPr sz="2500" dirty="0">
              <a:latin typeface="游ゴシック Light"/>
              <a:cs typeface="游ゴシック Light"/>
            </a:endParaRPr>
          </a:p>
          <a:p>
            <a:pPr marL="78740">
              <a:lnSpc>
                <a:spcPts val="2700"/>
              </a:lnSpc>
            </a:pPr>
            <a:r>
              <a:rPr sz="2500" b="0" spc="-60" dirty="0">
                <a:latin typeface="游ゴシック Light"/>
                <a:cs typeface="游ゴシック Light"/>
              </a:rPr>
              <a:t>移植前透</a:t>
            </a:r>
            <a:r>
              <a:rPr sz="2500" b="0" spc="-75" dirty="0">
                <a:latin typeface="游ゴシック Light"/>
                <a:cs typeface="游ゴシック Light"/>
              </a:rPr>
              <a:t>析日</a:t>
            </a:r>
            <a:r>
              <a:rPr sz="2500" b="0" spc="-50" dirty="0">
                <a:latin typeface="游ゴシック Light"/>
                <a:cs typeface="游ゴシック Light"/>
              </a:rPr>
              <a:t>数</a:t>
            </a:r>
            <a:endParaRPr sz="2500" dirty="0">
              <a:latin typeface="游ゴシック Light"/>
              <a:cs typeface="游ゴシック Light"/>
            </a:endParaRPr>
          </a:p>
          <a:p>
            <a:pPr marL="12700">
              <a:lnSpc>
                <a:spcPts val="2700"/>
              </a:lnSpc>
              <a:tabLst>
                <a:tab pos="3395345" algn="l"/>
              </a:tabLst>
            </a:pPr>
            <a:r>
              <a:rPr lang="ja-JP" altLang="en-US" sz="2500" b="1" spc="-114" dirty="0">
                <a:latin typeface="Times New Roman"/>
                <a:cs typeface="Times New Roman"/>
              </a:rPr>
              <a:t> </a:t>
            </a:r>
            <a:r>
              <a:rPr lang="ja-JP" altLang="en-US" sz="2500" b="0" spc="-60" dirty="0">
                <a:latin typeface="游ゴシック Light"/>
                <a:cs typeface="游ゴシック Light"/>
              </a:rPr>
              <a:t>全国</a:t>
            </a:r>
            <a:r>
              <a:rPr lang="ja-JP" altLang="en-US" sz="2200" b="0" spc="-60" dirty="0">
                <a:solidFill>
                  <a:schemeClr val="tx1"/>
                </a:solidFill>
                <a:latin typeface="游ゴシック Light"/>
                <a:cs typeface="游ゴシック Light"/>
              </a:rPr>
              <a:t>（</a:t>
            </a:r>
            <a:r>
              <a:rPr lang="ja-JP" altLang="en-US" sz="2200" b="0" spc="-60" dirty="0">
                <a:solidFill>
                  <a:srgbClr val="FF0000"/>
                </a:solidFill>
                <a:latin typeface="游ゴシック Light"/>
                <a:cs typeface="游ゴシック Light"/>
              </a:rPr>
              <a:t>他臓器</a:t>
            </a:r>
            <a:r>
              <a:rPr lang="ja-JP" altLang="en-US" sz="2200" b="0" spc="-75" dirty="0">
                <a:solidFill>
                  <a:srgbClr val="FF0000"/>
                </a:solidFill>
                <a:latin typeface="游ゴシック Light"/>
                <a:cs typeface="游ゴシック Light"/>
              </a:rPr>
              <a:t>同時移植</a:t>
            </a:r>
            <a:r>
              <a:rPr lang="ja-JP" altLang="en-US" sz="2200" b="0" spc="-55" dirty="0">
                <a:solidFill>
                  <a:srgbClr val="FF0000"/>
                </a:solidFill>
                <a:latin typeface="游ゴシック Light"/>
                <a:cs typeface="游ゴシック Light"/>
              </a:rPr>
              <a:t>を含</a:t>
            </a:r>
            <a:r>
              <a:rPr lang="ja-JP" altLang="en-US" sz="2200" b="0" spc="-65" dirty="0">
                <a:solidFill>
                  <a:srgbClr val="FF0000"/>
                </a:solidFill>
                <a:latin typeface="游ゴシック Light"/>
                <a:cs typeface="游ゴシック Light"/>
              </a:rPr>
              <a:t>む</a:t>
            </a:r>
            <a:r>
              <a:rPr lang="ja-JP" altLang="en-US" sz="2200" b="0" spc="-50" dirty="0">
                <a:solidFill>
                  <a:schemeClr val="tx1"/>
                </a:solidFill>
                <a:latin typeface="游ゴシック Light"/>
                <a:cs typeface="游ゴシック Light"/>
              </a:rPr>
              <a:t>）</a:t>
            </a:r>
            <a:endParaRPr lang="ja-JP" altLang="en-US" sz="2200" dirty="0">
              <a:solidFill>
                <a:schemeClr val="tx1"/>
              </a:solidFill>
              <a:latin typeface="游ゴシック Light"/>
              <a:cs typeface="游ゴシック Light"/>
            </a:endParaRPr>
          </a:p>
          <a:p>
            <a:pPr marL="12700">
              <a:lnSpc>
                <a:spcPts val="2700"/>
              </a:lnSpc>
              <a:tabLst>
                <a:tab pos="3395345" algn="l"/>
              </a:tabLst>
            </a:pPr>
            <a:r>
              <a:rPr lang="ja-JP" altLang="en-US" sz="2500" b="0" spc="-60" dirty="0">
                <a:latin typeface="游ゴシック Light"/>
                <a:cs typeface="游ゴシック Light"/>
              </a:rPr>
              <a:t>北</a:t>
            </a:r>
            <a:r>
              <a:rPr lang="ja-JP" altLang="en-US" sz="2500" b="0" spc="-75" dirty="0">
                <a:latin typeface="游ゴシック Light"/>
                <a:cs typeface="游ゴシック Light"/>
              </a:rPr>
              <a:t>海</a:t>
            </a:r>
            <a:r>
              <a:rPr lang="ja-JP" altLang="en-US" sz="2500" b="0" spc="-50" dirty="0">
                <a:latin typeface="游ゴシック Light"/>
                <a:cs typeface="游ゴシック Light"/>
              </a:rPr>
              <a:t>道</a:t>
            </a:r>
            <a:r>
              <a:rPr lang="ja-JP" altLang="en-US" sz="2200" b="0" spc="-60" dirty="0">
                <a:solidFill>
                  <a:schemeClr val="tx1"/>
                </a:solidFill>
                <a:latin typeface="游ゴシック Light"/>
                <a:cs typeface="游ゴシック Light"/>
              </a:rPr>
              <a:t>（</a:t>
            </a:r>
            <a:r>
              <a:rPr lang="ja-JP" altLang="en-US" sz="2200" b="0" spc="-60" dirty="0">
                <a:solidFill>
                  <a:srgbClr val="FF0000"/>
                </a:solidFill>
                <a:latin typeface="游ゴシック Light"/>
                <a:cs typeface="游ゴシック Light"/>
              </a:rPr>
              <a:t>献腎移植のみ</a:t>
            </a:r>
            <a:r>
              <a:rPr lang="ja-JP" altLang="en-US" sz="2200" b="0" spc="-50" dirty="0">
                <a:solidFill>
                  <a:schemeClr val="tx1"/>
                </a:solidFill>
                <a:latin typeface="游ゴシック Light"/>
                <a:cs typeface="游ゴシック Light"/>
              </a:rPr>
              <a:t>） </a:t>
            </a:r>
            <a:r>
              <a:rPr lang="ja-JP" altLang="en-US" sz="2500" b="0" dirty="0">
                <a:latin typeface="游ゴシック Light"/>
                <a:cs typeface="游ゴシック Light"/>
              </a:rPr>
              <a:t>	</a:t>
            </a:r>
          </a:p>
        </p:txBody>
      </p:sp>
      <p:sp>
        <p:nvSpPr>
          <p:cNvPr id="3" name="object 3"/>
          <p:cNvSpPr/>
          <p:nvPr/>
        </p:nvSpPr>
        <p:spPr>
          <a:xfrm>
            <a:off x="0" y="1426463"/>
            <a:ext cx="128270" cy="654050"/>
          </a:xfrm>
          <a:custGeom>
            <a:avLst/>
            <a:gdLst/>
            <a:ahLst/>
            <a:cxnLst/>
            <a:rect l="l" t="t" r="r" b="b"/>
            <a:pathLst>
              <a:path w="128270" h="654050">
                <a:moveTo>
                  <a:pt x="128016" y="0"/>
                </a:moveTo>
                <a:lnTo>
                  <a:pt x="0" y="0"/>
                </a:lnTo>
                <a:lnTo>
                  <a:pt x="0" y="653796"/>
                </a:lnTo>
                <a:lnTo>
                  <a:pt x="128016" y="653796"/>
                </a:lnTo>
                <a:lnTo>
                  <a:pt x="128016" y="0"/>
                </a:lnTo>
                <a:close/>
              </a:path>
            </a:pathLst>
          </a:custGeom>
          <a:solidFill>
            <a:srgbClr val="EC7C30"/>
          </a:solidFill>
        </p:spPr>
        <p:txBody>
          <a:bodyPr wrap="square" lIns="0" tIns="0" rIns="0" bIns="0" rtlCol="0"/>
          <a:lstStyle/>
          <a:p>
            <a:endParaRPr/>
          </a:p>
        </p:txBody>
      </p:sp>
      <p:sp>
        <p:nvSpPr>
          <p:cNvPr id="238" name="object 238"/>
          <p:cNvSpPr txBox="1"/>
          <p:nvPr/>
        </p:nvSpPr>
        <p:spPr>
          <a:xfrm>
            <a:off x="357936" y="3242093"/>
            <a:ext cx="3333115" cy="285115"/>
          </a:xfrm>
          <a:prstGeom prst="rect">
            <a:avLst/>
          </a:prstGeom>
        </p:spPr>
        <p:txBody>
          <a:bodyPr vert="horz" wrap="square" lIns="0" tIns="12700" rIns="0" bIns="0" rtlCol="0">
            <a:spAutoFit/>
          </a:bodyPr>
          <a:lstStyle/>
          <a:p>
            <a:pPr marL="12700">
              <a:lnSpc>
                <a:spcPct val="100000"/>
              </a:lnSpc>
              <a:spcBef>
                <a:spcPts val="100"/>
              </a:spcBef>
            </a:pPr>
            <a:r>
              <a:rPr sz="1700" b="1" spc="-10" dirty="0">
                <a:latin typeface="游ゴシック"/>
                <a:cs typeface="游ゴシック"/>
              </a:rPr>
              <a:t>202</a:t>
            </a:r>
            <a:r>
              <a:rPr lang="en-US" sz="1700" b="1" spc="-10" dirty="0">
                <a:latin typeface="游ゴシック"/>
                <a:cs typeface="游ゴシック"/>
              </a:rPr>
              <a:t>3</a:t>
            </a:r>
            <a:r>
              <a:rPr sz="1700" b="1" spc="-5" dirty="0">
                <a:latin typeface="游ゴシック"/>
                <a:cs typeface="游ゴシック"/>
              </a:rPr>
              <a:t>年全国・北海道の平均値比較</a:t>
            </a:r>
            <a:endParaRPr sz="1700" dirty="0">
              <a:latin typeface="游ゴシック"/>
              <a:cs typeface="游ゴシック"/>
            </a:endParaRPr>
          </a:p>
        </p:txBody>
      </p:sp>
      <p:cxnSp>
        <p:nvCxnSpPr>
          <p:cNvPr id="244" name="直線コネクタ 243">
            <a:extLst>
              <a:ext uri="{FF2B5EF4-FFF2-40B4-BE49-F238E27FC236}">
                <a16:creationId xmlns:a16="http://schemas.microsoft.com/office/drawing/2014/main" id="{78C56CFC-FB7A-291F-F86C-73BA2ACC4FF7}"/>
              </a:ext>
            </a:extLst>
          </p:cNvPr>
          <p:cNvCxnSpPr/>
          <p:nvPr/>
        </p:nvCxnSpPr>
        <p:spPr>
          <a:xfrm>
            <a:off x="357936" y="3081527"/>
            <a:ext cx="352826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6" name="表 9">
            <a:extLst>
              <a:ext uri="{FF2B5EF4-FFF2-40B4-BE49-F238E27FC236}">
                <a16:creationId xmlns:a16="http://schemas.microsoft.com/office/drawing/2014/main" id="{A2DB6F67-2A07-C926-3F3D-B19EB8E7F732}"/>
              </a:ext>
            </a:extLst>
          </p:cNvPr>
          <p:cNvGraphicFramePr>
            <a:graphicFrameLocks noGrp="1"/>
          </p:cNvGraphicFramePr>
          <p:nvPr/>
        </p:nvGraphicFramePr>
        <p:xfrm>
          <a:off x="201930" y="3605842"/>
          <a:ext cx="1705996" cy="1292720"/>
        </p:xfrm>
        <a:graphic>
          <a:graphicData uri="http://schemas.openxmlformats.org/drawingml/2006/table">
            <a:tbl>
              <a:tblPr firstRow="1" bandRow="1">
                <a:tableStyleId>{5FD0F851-EC5A-4D38-B0AD-8093EC10F338}</a:tableStyleId>
              </a:tblPr>
              <a:tblGrid>
                <a:gridCol w="702178">
                  <a:extLst>
                    <a:ext uri="{9D8B030D-6E8A-4147-A177-3AD203B41FA5}">
                      <a16:colId xmlns:a16="http://schemas.microsoft.com/office/drawing/2014/main" val="20000"/>
                    </a:ext>
                  </a:extLst>
                </a:gridCol>
                <a:gridCol w="1003818">
                  <a:extLst>
                    <a:ext uri="{9D8B030D-6E8A-4147-A177-3AD203B41FA5}">
                      <a16:colId xmlns:a16="http://schemas.microsoft.com/office/drawing/2014/main" val="20001"/>
                    </a:ext>
                  </a:extLst>
                </a:gridCol>
              </a:tblGrid>
              <a:tr h="408800">
                <a:tc>
                  <a:txBody>
                    <a:bodyPr/>
                    <a:lstStyle/>
                    <a:p>
                      <a:endParaRPr kumimoji="1" lang="ja-JP" altLang="en-US" sz="1150" b="1"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50" b="1" dirty="0">
                          <a:latin typeface="+mn-lt"/>
                        </a:rPr>
                        <a:t>年</a:t>
                      </a:r>
                      <a:r>
                        <a:rPr kumimoji="1" lang="ja-JP" altLang="en-US" sz="1150" b="1" spc="-500" dirty="0">
                          <a:solidFill>
                            <a:schemeClr val="tx1"/>
                          </a:solidFill>
                          <a:uFillTx/>
                          <a:latin typeface="+mn-lt"/>
                        </a:rPr>
                        <a:t>齢</a:t>
                      </a:r>
                      <a:r>
                        <a:rPr kumimoji="1" lang="ja-JP" altLang="en-US" sz="1150" b="1" dirty="0">
                          <a:latin typeface="+mn-lt"/>
                        </a:rPr>
                        <a:t>（才）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290457">
                <a:tc>
                  <a:txBody>
                    <a:bodyPr/>
                    <a:lstStyle/>
                    <a:p>
                      <a:r>
                        <a:rPr kumimoji="1" lang="ja-JP" altLang="en-US" sz="1150" b="1" dirty="0">
                          <a:latin typeface="+mn-lt"/>
                        </a:rPr>
                        <a:t>全国</a:t>
                      </a:r>
                    </a:p>
                  </a:txBody>
                  <a:tcPr anchor="ctr">
                    <a:lnR w="12700" cap="flat" cmpd="sng" algn="ctr">
                      <a:solidFill>
                        <a:schemeClr val="tx1"/>
                      </a:solidFill>
                      <a:prstDash val="solid"/>
                      <a:round/>
                      <a:headEnd type="none" w="med" len="med"/>
                      <a:tailEnd type="none" w="med" len="med"/>
                    </a:lnR>
                  </a:tcPr>
                </a:tc>
                <a:tc>
                  <a:txBody>
                    <a:bodyPr/>
                    <a:lstStyle/>
                    <a:p>
                      <a:pPr algn="r"/>
                      <a:r>
                        <a:rPr kumimoji="1" lang="en-US" altLang="ja-JP" sz="1150" b="1" dirty="0">
                          <a:latin typeface="+mn-lt"/>
                        </a:rPr>
                        <a:t>46.11</a:t>
                      </a:r>
                      <a:endParaRPr kumimoji="1" lang="ja-JP" altLang="en-US" sz="1150" b="1" dirty="0">
                        <a:latin typeface="+mn-lt"/>
                      </a:endParaRPr>
                    </a:p>
                    <a:p>
                      <a:pPr algn="r"/>
                      <a:r>
                        <a:rPr lang="ja-JP" altLang="en-US" sz="1150" b="1" dirty="0">
                          <a:sym typeface="+mn-ea"/>
                        </a:rPr>
                        <a:t>（</a:t>
                      </a:r>
                      <a:r>
                        <a:rPr lang="en-US" altLang="ja-JP" sz="1150" b="1" dirty="0">
                          <a:sym typeface="+mn-ea"/>
                        </a:rPr>
                        <a:t>-1.85</a:t>
                      </a:r>
                      <a:r>
                        <a:rPr lang="ja-JP" altLang="en-US" sz="1150" b="1" kern="800" spc="-500" dirty="0">
                          <a:uFillTx/>
                          <a:sym typeface="+mn-ea"/>
                        </a:rPr>
                        <a:t>）</a:t>
                      </a:r>
                      <a:endParaRPr kumimoji="1" lang="ja-JP" altLang="en-US" sz="115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90457">
                <a:tc>
                  <a:txBody>
                    <a:bodyPr/>
                    <a:lstStyle/>
                    <a:p>
                      <a:r>
                        <a:rPr kumimoji="1" lang="ja-JP" altLang="en-US" sz="1150" b="1" dirty="0">
                          <a:latin typeface="+mn-lt"/>
                        </a:rPr>
                        <a:t>北海道</a:t>
                      </a:r>
                    </a:p>
                  </a:txBody>
                  <a:tcPr anchor="ctr">
                    <a:lnR w="12700" cap="flat" cmpd="sng" algn="ctr">
                      <a:solidFill>
                        <a:schemeClr val="tx1"/>
                      </a:solidFill>
                      <a:prstDash val="solid"/>
                      <a:round/>
                      <a:headEnd type="none" w="med" len="med"/>
                      <a:tailEnd type="none" w="med" len="med"/>
                    </a:lnR>
                  </a:tcPr>
                </a:tc>
                <a:tc>
                  <a:txBody>
                    <a:bodyPr/>
                    <a:lstStyle/>
                    <a:p>
                      <a:pPr algn="r"/>
                      <a:r>
                        <a:rPr kumimoji="1" lang="en-US" altLang="ja-JP" sz="1150" b="1" dirty="0">
                          <a:latin typeface="+mn-lt"/>
                        </a:rPr>
                        <a:t>59.0 </a:t>
                      </a:r>
                      <a:endParaRPr kumimoji="1" lang="ja-JP" altLang="en-US" sz="1150" b="1" dirty="0">
                        <a:latin typeface="+mn-lt"/>
                      </a:endParaRPr>
                    </a:p>
                    <a:p>
                      <a:pPr algn="r"/>
                      <a:r>
                        <a:rPr kumimoji="1" lang="ja-JP" altLang="en-US" sz="1150" b="1" dirty="0">
                          <a:latin typeface="+mn-lt"/>
                        </a:rPr>
                        <a:t>（</a:t>
                      </a:r>
                      <a:r>
                        <a:rPr lang="en-US" altLang="ja-JP" sz="1150" b="1" dirty="0">
                          <a:sym typeface="+mn-ea"/>
                        </a:rPr>
                        <a:t>-2.75</a:t>
                      </a:r>
                      <a:r>
                        <a:rPr kumimoji="1" lang="ja-JP" altLang="en-US" sz="1150" b="1" dirty="0">
                          <a:latin typeface="+mn-lt"/>
                        </a:rPr>
                        <a:t>）</a:t>
                      </a:r>
                      <a:endParaRPr kumimoji="1" lang="ja-JP" altLang="en-US" sz="1150" b="1" kern="800" spc="-500" dirty="0">
                        <a:solidFill>
                          <a:schemeClr val="tx1"/>
                        </a:solidFill>
                        <a:uFillTx/>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graphicFrame>
        <p:nvGraphicFramePr>
          <p:cNvPr id="247" name="グラフ 246">
            <a:extLst>
              <a:ext uri="{FF2B5EF4-FFF2-40B4-BE49-F238E27FC236}">
                <a16:creationId xmlns:a16="http://schemas.microsoft.com/office/drawing/2014/main" id="{947AECE3-62D8-6A18-4B60-0210A1C652AD}"/>
              </a:ext>
            </a:extLst>
          </p:cNvPr>
          <p:cNvGraphicFramePr/>
          <p:nvPr/>
        </p:nvGraphicFramePr>
        <p:xfrm>
          <a:off x="5044199" y="153433"/>
          <a:ext cx="6559273" cy="2333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8" name="グラフ 247">
            <a:extLst>
              <a:ext uri="{FF2B5EF4-FFF2-40B4-BE49-F238E27FC236}">
                <a16:creationId xmlns:a16="http://schemas.microsoft.com/office/drawing/2014/main" id="{26776350-3FB9-FCEE-B38C-F2D34E1DE213}"/>
              </a:ext>
            </a:extLst>
          </p:cNvPr>
          <p:cNvGraphicFramePr/>
          <p:nvPr/>
        </p:nvGraphicFramePr>
        <p:xfrm>
          <a:off x="5044199" y="2400301"/>
          <a:ext cx="6559273" cy="2307164"/>
        </p:xfrm>
        <a:graphic>
          <a:graphicData uri="http://schemas.openxmlformats.org/drawingml/2006/chart">
            <c:chart xmlns:c="http://schemas.openxmlformats.org/drawingml/2006/chart" xmlns:r="http://schemas.openxmlformats.org/officeDocument/2006/relationships" r:id="rId3"/>
          </a:graphicData>
        </a:graphic>
      </p:graphicFrame>
      <p:cxnSp>
        <p:nvCxnSpPr>
          <p:cNvPr id="249" name="直線コネクタ 248">
            <a:extLst>
              <a:ext uri="{FF2B5EF4-FFF2-40B4-BE49-F238E27FC236}">
                <a16:creationId xmlns:a16="http://schemas.microsoft.com/office/drawing/2014/main" id="{0AE9E952-4E1F-28D1-6C91-930420B18721}"/>
              </a:ext>
            </a:extLst>
          </p:cNvPr>
          <p:cNvCxnSpPr/>
          <p:nvPr/>
        </p:nvCxnSpPr>
        <p:spPr>
          <a:xfrm>
            <a:off x="5568432" y="2335752"/>
            <a:ext cx="575937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7C57114D-A5BD-5F64-2A12-1DB99943D5A1}"/>
              </a:ext>
            </a:extLst>
          </p:cNvPr>
          <p:cNvCxnSpPr/>
          <p:nvPr/>
        </p:nvCxnSpPr>
        <p:spPr>
          <a:xfrm>
            <a:off x="5568432" y="4551820"/>
            <a:ext cx="572709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1" name="グラフ 250">
            <a:extLst>
              <a:ext uri="{FF2B5EF4-FFF2-40B4-BE49-F238E27FC236}">
                <a16:creationId xmlns:a16="http://schemas.microsoft.com/office/drawing/2014/main" id="{A3A88386-AF7E-3B03-0B56-0F160D01D7F9}"/>
              </a:ext>
            </a:extLst>
          </p:cNvPr>
          <p:cNvGraphicFramePr/>
          <p:nvPr/>
        </p:nvGraphicFramePr>
        <p:xfrm>
          <a:off x="5044199" y="4641945"/>
          <a:ext cx="6559273" cy="2154074"/>
        </p:xfrm>
        <a:graphic>
          <a:graphicData uri="http://schemas.openxmlformats.org/drawingml/2006/chart">
            <c:chart xmlns:c="http://schemas.openxmlformats.org/drawingml/2006/chart" xmlns:r="http://schemas.openxmlformats.org/officeDocument/2006/relationships" r:id="rId4"/>
          </a:graphicData>
        </a:graphic>
      </p:graphicFrame>
      <p:sp>
        <p:nvSpPr>
          <p:cNvPr id="5" name="object 238">
            <a:extLst>
              <a:ext uri="{FF2B5EF4-FFF2-40B4-BE49-F238E27FC236}">
                <a16:creationId xmlns:a16="http://schemas.microsoft.com/office/drawing/2014/main" id="{B19AE83F-5B85-2807-3665-44E474B0C217}"/>
              </a:ext>
            </a:extLst>
          </p:cNvPr>
          <p:cNvSpPr txBox="1"/>
          <p:nvPr/>
        </p:nvSpPr>
        <p:spPr>
          <a:xfrm>
            <a:off x="357936" y="5100187"/>
            <a:ext cx="3333115" cy="274434"/>
          </a:xfrm>
          <a:prstGeom prst="rect">
            <a:avLst/>
          </a:prstGeom>
        </p:spPr>
        <p:txBody>
          <a:bodyPr vert="horz" wrap="square" lIns="0" tIns="12700" rIns="0" bIns="0" rtlCol="0">
            <a:spAutoFit/>
          </a:bodyPr>
          <a:lstStyle/>
          <a:p>
            <a:pPr marL="12700">
              <a:lnSpc>
                <a:spcPct val="100000"/>
              </a:lnSpc>
              <a:spcBef>
                <a:spcPts val="100"/>
              </a:spcBef>
            </a:pPr>
            <a:r>
              <a:rPr sz="1700" b="1" spc="-10" dirty="0">
                <a:latin typeface="游ゴシック"/>
                <a:cs typeface="游ゴシック"/>
              </a:rPr>
              <a:t>202</a:t>
            </a:r>
            <a:r>
              <a:rPr lang="en-US" altLang="ja-JP" sz="1700" b="1" spc="-10" dirty="0">
                <a:latin typeface="游ゴシック"/>
                <a:cs typeface="游ゴシック"/>
              </a:rPr>
              <a:t>1</a:t>
            </a:r>
            <a:r>
              <a:rPr sz="1700" b="1" spc="-5" dirty="0">
                <a:latin typeface="游ゴシック"/>
                <a:cs typeface="游ゴシック"/>
              </a:rPr>
              <a:t>年全国・北海道の平均値比較</a:t>
            </a:r>
            <a:endParaRPr sz="1700" dirty="0">
              <a:latin typeface="游ゴシック"/>
              <a:cs typeface="游ゴシック"/>
            </a:endParaRPr>
          </a:p>
        </p:txBody>
      </p:sp>
      <p:graphicFrame>
        <p:nvGraphicFramePr>
          <p:cNvPr id="6" name="表 9">
            <a:extLst>
              <a:ext uri="{FF2B5EF4-FFF2-40B4-BE49-F238E27FC236}">
                <a16:creationId xmlns:a16="http://schemas.microsoft.com/office/drawing/2014/main" id="{7AA912DB-7BC7-BE33-3752-E58EDDA1BB46}"/>
              </a:ext>
            </a:extLst>
          </p:cNvPr>
          <p:cNvGraphicFramePr>
            <a:graphicFrameLocks noGrp="1"/>
          </p:cNvGraphicFramePr>
          <p:nvPr/>
        </p:nvGraphicFramePr>
        <p:xfrm>
          <a:off x="201930" y="5463936"/>
          <a:ext cx="2974366" cy="1325880"/>
        </p:xfrm>
        <a:graphic>
          <a:graphicData uri="http://schemas.openxmlformats.org/drawingml/2006/table">
            <a:tbl>
              <a:tblPr firstRow="1" bandRow="1">
                <a:tableStyleId>{5FD0F851-EC5A-4D38-B0AD-8093EC10F338}</a:tableStyleId>
              </a:tblPr>
              <a:tblGrid>
                <a:gridCol w="702178">
                  <a:extLst>
                    <a:ext uri="{9D8B030D-6E8A-4147-A177-3AD203B41FA5}">
                      <a16:colId xmlns:a16="http://schemas.microsoft.com/office/drawing/2014/main" val="20000"/>
                    </a:ext>
                  </a:extLst>
                </a:gridCol>
                <a:gridCol w="1136094">
                  <a:extLst>
                    <a:ext uri="{9D8B030D-6E8A-4147-A177-3AD203B41FA5}">
                      <a16:colId xmlns:a16="http://schemas.microsoft.com/office/drawing/2014/main" val="20002"/>
                    </a:ext>
                  </a:extLst>
                </a:gridCol>
                <a:gridCol w="1136094">
                  <a:extLst>
                    <a:ext uri="{9D8B030D-6E8A-4147-A177-3AD203B41FA5}">
                      <a16:colId xmlns:a16="http://schemas.microsoft.com/office/drawing/2014/main" val="20003"/>
                    </a:ext>
                  </a:extLst>
                </a:gridCol>
              </a:tblGrid>
              <a:tr h="408800">
                <a:tc>
                  <a:txBody>
                    <a:bodyPr/>
                    <a:lstStyle/>
                    <a:p>
                      <a:endParaRPr kumimoji="1" lang="ja-JP" altLang="en-US" sz="1150" b="1"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50" b="1" dirty="0">
                          <a:latin typeface="+mn-lt"/>
                        </a:rPr>
                        <a:t>待機日数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50" b="1" dirty="0">
                          <a:latin typeface="+mn-lt"/>
                        </a:rPr>
                        <a:t>移植前</a:t>
                      </a:r>
                      <a:br>
                        <a:rPr kumimoji="1" lang="en-US" altLang="ja-JP" sz="1150" b="1" dirty="0">
                          <a:latin typeface="+mn-lt"/>
                        </a:rPr>
                      </a:br>
                      <a:r>
                        <a:rPr kumimoji="1" lang="ja-JP" altLang="en-US" sz="1150" b="1" dirty="0">
                          <a:latin typeface="+mn-lt"/>
                        </a:rPr>
                        <a:t>透析日数</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90457">
                <a:tc>
                  <a:txBody>
                    <a:bodyPr/>
                    <a:lstStyle/>
                    <a:p>
                      <a:r>
                        <a:rPr kumimoji="1" lang="ja-JP" altLang="en-US" sz="1150" b="1" dirty="0">
                          <a:latin typeface="+mn-lt"/>
                        </a:rPr>
                        <a:t>全国</a:t>
                      </a:r>
                    </a:p>
                  </a:txBody>
                  <a:tcPr anchor="ctr">
                    <a:lnR w="12700" cap="flat" cmpd="sng" algn="ctr">
                      <a:solidFill>
                        <a:schemeClr val="tx1"/>
                      </a:solidFill>
                      <a:prstDash val="solid"/>
                      <a:round/>
                      <a:headEnd type="none" w="med" len="med"/>
                      <a:tailEnd type="none" w="med" len="med"/>
                    </a:lnR>
                  </a:tcPr>
                </a:tc>
                <a:tc>
                  <a:txBody>
                    <a:bodyPr/>
                    <a:lstStyle/>
                    <a:p>
                      <a:pPr algn="r"/>
                      <a:r>
                        <a:rPr kumimoji="1" lang="en-US" altLang="ja-JP" sz="1150" b="1" dirty="0">
                          <a:latin typeface="+mn-lt"/>
                        </a:rPr>
                        <a:t>4,959.61​</a:t>
                      </a:r>
                    </a:p>
                    <a:p>
                      <a:pPr algn="r"/>
                      <a:r>
                        <a:rPr kumimoji="1" lang="ja-JP" altLang="en-US" sz="1150" b="1" dirty="0">
                          <a:latin typeface="+mn-lt"/>
                        </a:rPr>
                        <a:t>（</a:t>
                      </a:r>
                      <a:r>
                        <a:rPr kumimoji="1" lang="en-US" altLang="ja-JP" sz="1150" b="1" dirty="0">
                          <a:latin typeface="+mn-lt"/>
                        </a:rPr>
                        <a:t>+576.97</a:t>
                      </a:r>
                      <a:r>
                        <a:rPr kumimoji="1" lang="ja-JP" altLang="en-US" sz="1150" b="1" dirty="0">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150" b="1" dirty="0">
                          <a:latin typeface="+mn-lt"/>
                        </a:rPr>
                        <a:t>8,093.25​</a:t>
                      </a:r>
                    </a:p>
                    <a:p>
                      <a:pPr algn="r"/>
                      <a:r>
                        <a:rPr kumimoji="1" lang="ja-JP" altLang="en-US" sz="1150" b="1" dirty="0">
                          <a:latin typeface="+mn-lt"/>
                        </a:rPr>
                        <a:t>（</a:t>
                      </a:r>
                      <a:r>
                        <a:rPr kumimoji="1" lang="en-US" altLang="ja-JP" sz="1150" b="1" dirty="0">
                          <a:latin typeface="+mn-lt"/>
                        </a:rPr>
                        <a:t>+1,203.89</a:t>
                      </a:r>
                      <a:r>
                        <a:rPr kumimoji="1" lang="ja-JP" altLang="en-US" sz="1150" b="1" dirty="0">
                          <a:latin typeface="+mn-lt"/>
                        </a:rPr>
                        <a:t>）​</a:t>
                      </a:r>
                      <a:endParaRPr kumimoji="1" lang="en-US" altLang="ja-JP" sz="1150" b="1" dirty="0">
                        <a:latin typeface="+mn-lt"/>
                      </a:endParaRPr>
                    </a:p>
                  </a:txBody>
                  <a:tcPr marL="3600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90457">
                <a:tc>
                  <a:txBody>
                    <a:bodyPr/>
                    <a:lstStyle/>
                    <a:p>
                      <a:r>
                        <a:rPr kumimoji="1" lang="ja-JP" altLang="en-US" sz="1150" b="1" dirty="0">
                          <a:latin typeface="+mn-lt"/>
                        </a:rPr>
                        <a:t>北海道</a:t>
                      </a:r>
                    </a:p>
                  </a:txBody>
                  <a:tcPr anchor="ctr">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50" b="1" dirty="0">
                          <a:latin typeface="+mn-lt"/>
                        </a:rPr>
                        <a:t>5,492.50​</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50" b="1" dirty="0">
                          <a:latin typeface="+mn-lt"/>
                        </a:rPr>
                        <a:t>（</a:t>
                      </a:r>
                      <a:r>
                        <a:rPr kumimoji="1" lang="en-US" altLang="ja-JP" sz="1150" b="1" dirty="0">
                          <a:latin typeface="+mn-lt"/>
                        </a:rPr>
                        <a:t>+1,405.5 </a:t>
                      </a:r>
                      <a:r>
                        <a:rPr kumimoji="1" lang="ja-JP" altLang="en-US" sz="1150" b="1" dirty="0">
                          <a:latin typeface="+mn-lt"/>
                        </a:rPr>
                        <a:t>）​</a:t>
                      </a:r>
                      <a:endParaRPr kumimoji="1" lang="ja-JP" altLang="en-US" sz="1150" b="1" spc="-500" dirty="0">
                        <a:solidFill>
                          <a:schemeClr val="tx1"/>
                        </a:solidFill>
                        <a:uFillTx/>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150" b="1" dirty="0">
                          <a:latin typeface="+mn-lt"/>
                        </a:rPr>
                        <a:t>5,536.50​</a:t>
                      </a:r>
                    </a:p>
                    <a:p>
                      <a:pPr algn="r"/>
                      <a:r>
                        <a:rPr kumimoji="1" lang="ja-JP" altLang="en-US" sz="1150" b="1" dirty="0">
                          <a:latin typeface="+mn-lt"/>
                        </a:rPr>
                        <a:t>（</a:t>
                      </a:r>
                      <a:r>
                        <a:rPr kumimoji="1" lang="en-US" altLang="ja-JP" sz="1150" b="1" dirty="0">
                          <a:latin typeface="+mn-lt"/>
                        </a:rPr>
                        <a:t>+564.83</a:t>
                      </a:r>
                      <a:r>
                        <a:rPr kumimoji="1" lang="ja-JP" altLang="en-US" sz="1150" b="1" dirty="0">
                          <a:latin typeface="+mn-lt"/>
                        </a:rPr>
                        <a: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中程度の精度で自動的に生成された説明">
            <a:extLst>
              <a:ext uri="{FF2B5EF4-FFF2-40B4-BE49-F238E27FC236}">
                <a16:creationId xmlns:a16="http://schemas.microsoft.com/office/drawing/2014/main" id="{70D14DE8-130D-B368-CD33-06F9E2ED0E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1" b="19734"/>
          <a:stretch/>
        </p:blipFill>
        <p:spPr>
          <a:xfrm>
            <a:off x="90806" y="-531958"/>
            <a:ext cx="12210687" cy="6858001"/>
          </a:xfrm>
          <a:prstGeom prst="rect">
            <a:avLst/>
          </a:prstGeom>
        </p:spPr>
      </p:pic>
      <p:sp>
        <p:nvSpPr>
          <p:cNvPr id="6" name="object 6"/>
          <p:cNvSpPr txBox="1">
            <a:spLocks noGrp="1"/>
          </p:cNvSpPr>
          <p:nvPr>
            <p:ph type="title"/>
          </p:nvPr>
        </p:nvSpPr>
        <p:spPr>
          <a:xfrm>
            <a:off x="15240" y="0"/>
            <a:ext cx="12205335" cy="574675"/>
          </a:xfrm>
          <a:prstGeom prst="rect">
            <a:avLst/>
          </a:prstGeom>
        </p:spPr>
        <p:txBody>
          <a:bodyPr vert="horz" wrap="square" lIns="0" tIns="12700" rIns="0" bIns="0" rtlCol="0">
            <a:spAutoFit/>
          </a:bodyPr>
          <a:lstStyle/>
          <a:p>
            <a:pPr algn="ctr">
              <a:lnSpc>
                <a:spcPct val="100000"/>
              </a:lnSpc>
            </a:pPr>
            <a:r>
              <a:rPr sz="3600" spc="-60" dirty="0" err="1"/>
              <a:t>まとめ</a:t>
            </a:r>
            <a:endParaRPr sz="3600" dirty="0"/>
          </a:p>
        </p:txBody>
      </p:sp>
      <p:sp>
        <p:nvSpPr>
          <p:cNvPr id="7" name="object 7"/>
          <p:cNvSpPr txBox="1"/>
          <p:nvPr/>
        </p:nvSpPr>
        <p:spPr>
          <a:xfrm>
            <a:off x="198120" y="754265"/>
            <a:ext cx="12022455" cy="7361759"/>
          </a:xfrm>
          <a:prstGeom prst="rect">
            <a:avLst/>
          </a:prstGeom>
        </p:spPr>
        <p:txBody>
          <a:bodyPr vert="horz" wrap="square" lIns="0" tIns="199390" rIns="0" bIns="0" rtlCol="0">
            <a:spAutoFit/>
          </a:bodyPr>
          <a:lstStyle/>
          <a:p>
            <a:pPr marL="351155" indent="-339090">
              <a:lnSpc>
                <a:spcPct val="100000"/>
              </a:lnSpc>
              <a:spcBef>
                <a:spcPts val="1570"/>
              </a:spcBef>
              <a:buClr>
                <a:srgbClr val="1F4E79"/>
              </a:buClr>
              <a:buSzPct val="96296"/>
              <a:buFont typeface="Wingdings"/>
              <a:buChar char=""/>
              <a:tabLst>
                <a:tab pos="351790" algn="l"/>
              </a:tabLst>
            </a:pPr>
            <a:r>
              <a:rPr sz="2400" spc="-5" dirty="0" err="1">
                <a:latin typeface="游ゴシック"/>
                <a:cs typeface="游ゴシック"/>
              </a:rPr>
              <a:t>北海道</a:t>
            </a:r>
            <a:r>
              <a:rPr lang="ja-JP" altLang="en-US" sz="2400" spc="-5" dirty="0">
                <a:latin typeface="游ゴシック"/>
                <a:cs typeface="游ゴシック"/>
              </a:rPr>
              <a:t>では、</a:t>
            </a:r>
            <a:r>
              <a:rPr sz="2400" spc="-10" dirty="0">
                <a:latin typeface="游ゴシック"/>
                <a:cs typeface="游ゴシック"/>
              </a:rPr>
              <a:t>202</a:t>
            </a:r>
            <a:r>
              <a:rPr lang="en-US" altLang="ja-JP" sz="2400" spc="-10" dirty="0">
                <a:latin typeface="游ゴシック"/>
                <a:cs typeface="游ゴシック"/>
              </a:rPr>
              <a:t>2</a:t>
            </a:r>
            <a:r>
              <a:rPr sz="2400" spc="-10" dirty="0">
                <a:latin typeface="游ゴシック"/>
                <a:cs typeface="游ゴシック"/>
              </a:rPr>
              <a:t>年生体腎移植</a:t>
            </a:r>
            <a:r>
              <a:rPr lang="en-US" sz="2400" spc="-10" dirty="0">
                <a:latin typeface="游ゴシック"/>
                <a:cs typeface="游ゴシック"/>
              </a:rPr>
              <a:t>9</a:t>
            </a:r>
            <a:r>
              <a:rPr lang="en-US" altLang="ja-JP" sz="2400" spc="-10" dirty="0">
                <a:latin typeface="游ゴシック"/>
                <a:cs typeface="游ゴシック"/>
              </a:rPr>
              <a:t>1</a:t>
            </a:r>
            <a:r>
              <a:rPr sz="2400" spc="-10" dirty="0">
                <a:latin typeface="游ゴシック"/>
                <a:cs typeface="游ゴシック"/>
              </a:rPr>
              <a:t>例・献腎</a:t>
            </a:r>
            <a:r>
              <a:rPr lang="en-US" altLang="ja-JP" sz="2400" spc="-10" dirty="0">
                <a:latin typeface="游ゴシック"/>
                <a:cs typeface="游ゴシック"/>
              </a:rPr>
              <a:t>4</a:t>
            </a:r>
            <a:r>
              <a:rPr sz="2400" spc="-10" dirty="0">
                <a:latin typeface="游ゴシック"/>
                <a:cs typeface="游ゴシック"/>
              </a:rPr>
              <a:t>例</a:t>
            </a:r>
            <a:r>
              <a:rPr lang="ja-JP" altLang="en-US" sz="2400" spc="-10" dirty="0">
                <a:latin typeface="游ゴシック"/>
                <a:cs typeface="游ゴシック"/>
              </a:rPr>
              <a:t>、</a:t>
            </a:r>
            <a:r>
              <a:rPr lang="en-US" altLang="ja-JP" sz="2400" spc="-10" dirty="0">
                <a:latin typeface="游ゴシック"/>
                <a:cs typeface="游ゴシック"/>
              </a:rPr>
              <a:t>2023</a:t>
            </a:r>
            <a:r>
              <a:rPr lang="ja-JP" altLang="en-US" sz="2400" spc="-10" dirty="0">
                <a:latin typeface="游ゴシック"/>
                <a:cs typeface="游ゴシック"/>
              </a:rPr>
              <a:t>年は生体</a:t>
            </a:r>
            <a:r>
              <a:rPr lang="en-US" altLang="ja-JP" sz="2400" spc="-10" dirty="0">
                <a:latin typeface="游ゴシック"/>
                <a:cs typeface="游ゴシック"/>
              </a:rPr>
              <a:t>94</a:t>
            </a:r>
            <a:r>
              <a:rPr lang="ja-JP" altLang="en-US" sz="2400" spc="-10" dirty="0">
                <a:latin typeface="游ゴシック"/>
                <a:cs typeface="游ゴシック"/>
              </a:rPr>
              <a:t>例・献腎</a:t>
            </a:r>
            <a:r>
              <a:rPr lang="en-US" altLang="ja-JP" sz="2400" spc="-10" dirty="0">
                <a:latin typeface="游ゴシック"/>
                <a:cs typeface="游ゴシック"/>
              </a:rPr>
              <a:t>4</a:t>
            </a:r>
            <a:r>
              <a:rPr lang="ja-JP" altLang="en-US" sz="2400" spc="-10" dirty="0">
                <a:latin typeface="游ゴシック"/>
                <a:cs typeface="游ゴシック"/>
              </a:rPr>
              <a:t>例</a:t>
            </a:r>
            <a:endParaRPr sz="2400" dirty="0">
              <a:latin typeface="游ゴシック"/>
              <a:cs typeface="游ゴシック"/>
            </a:endParaRPr>
          </a:p>
          <a:p>
            <a:pPr marL="264160" marR="248920" indent="-251460" algn="just">
              <a:lnSpc>
                <a:spcPts val="2920"/>
              </a:lnSpc>
              <a:spcBef>
                <a:spcPts val="1845"/>
              </a:spcBef>
              <a:buClr>
                <a:srgbClr val="1F4E79"/>
              </a:buClr>
              <a:buSzPct val="96296"/>
              <a:buFont typeface="Wingdings"/>
              <a:buChar char=""/>
              <a:tabLst>
                <a:tab pos="351790" algn="l"/>
              </a:tabLst>
            </a:pPr>
            <a:r>
              <a:rPr sz="2400" dirty="0" err="1">
                <a:latin typeface="游ゴシック"/>
                <a:cs typeface="游ゴシック"/>
              </a:rPr>
              <a:t>生体</a:t>
            </a:r>
            <a:r>
              <a:rPr lang="ja-JP" altLang="en-US" sz="2400" dirty="0">
                <a:latin typeface="游ゴシック"/>
                <a:cs typeface="游ゴシック"/>
              </a:rPr>
              <a:t>腎移植では、</a:t>
            </a:r>
            <a:r>
              <a:rPr sz="2400" dirty="0" err="1">
                <a:latin typeface="游ゴシック"/>
                <a:cs typeface="游ゴシック"/>
              </a:rPr>
              <a:t>配偶者間</a:t>
            </a:r>
            <a:r>
              <a:rPr lang="ja-JP" altLang="en-US" sz="2400" dirty="0">
                <a:latin typeface="游ゴシック"/>
                <a:cs typeface="游ゴシック"/>
              </a:rPr>
              <a:t>ドナー</a:t>
            </a:r>
            <a:r>
              <a:rPr sz="2400" spc="-10" dirty="0">
                <a:latin typeface="游ゴシック"/>
                <a:cs typeface="游ゴシック"/>
              </a:rPr>
              <a:t>（</a:t>
            </a:r>
            <a:r>
              <a:rPr lang="en-US" altLang="ja-JP" sz="2400" spc="-10" dirty="0">
                <a:latin typeface="游ゴシック"/>
                <a:cs typeface="游ゴシック"/>
              </a:rPr>
              <a:t>41</a:t>
            </a:r>
            <a:r>
              <a:rPr lang="ja-JP" altLang="en-US" sz="2400" spc="-10" dirty="0">
                <a:latin typeface="游ゴシック"/>
                <a:cs typeface="游ゴシック"/>
              </a:rPr>
              <a:t> </a:t>
            </a:r>
            <a:r>
              <a:rPr sz="2400" spc="-10" dirty="0">
                <a:latin typeface="游ゴシック"/>
                <a:cs typeface="游ゴシック"/>
              </a:rPr>
              <a:t>%)・</a:t>
            </a:r>
            <a:r>
              <a:rPr sz="2400" dirty="0">
                <a:latin typeface="游ゴシック"/>
                <a:cs typeface="游ゴシック"/>
              </a:rPr>
              <a:t>ABO不適合間</a:t>
            </a:r>
            <a:r>
              <a:rPr sz="2400" spc="-10" dirty="0">
                <a:latin typeface="游ゴシック"/>
                <a:cs typeface="游ゴシック"/>
              </a:rPr>
              <a:t>（</a:t>
            </a:r>
            <a:r>
              <a:rPr lang="en-US" altLang="ja-JP" sz="2400" spc="-10" dirty="0">
                <a:latin typeface="游ゴシック"/>
                <a:cs typeface="游ゴシック"/>
              </a:rPr>
              <a:t>31</a:t>
            </a:r>
            <a:r>
              <a:rPr lang="ja-JP" altLang="en-US" sz="2400" spc="-10" dirty="0">
                <a:latin typeface="游ゴシック"/>
                <a:cs typeface="游ゴシック"/>
              </a:rPr>
              <a:t> </a:t>
            </a:r>
            <a:r>
              <a:rPr sz="2400" spc="-15" dirty="0">
                <a:latin typeface="游ゴシック"/>
                <a:cs typeface="游ゴシック"/>
              </a:rPr>
              <a:t>%)・</a:t>
            </a:r>
            <a:r>
              <a:rPr sz="2400" spc="-15" dirty="0" err="1">
                <a:latin typeface="游ゴシック"/>
                <a:cs typeface="游ゴシック"/>
              </a:rPr>
              <a:t>先行的腎移</a:t>
            </a:r>
            <a:r>
              <a:rPr sz="2400" dirty="0" err="1">
                <a:latin typeface="游ゴシック"/>
                <a:cs typeface="游ゴシック"/>
              </a:rPr>
              <a:t>植</a:t>
            </a:r>
            <a:r>
              <a:rPr sz="2400" spc="-10" dirty="0">
                <a:latin typeface="游ゴシック"/>
                <a:cs typeface="游ゴシック"/>
              </a:rPr>
              <a:t>(</a:t>
            </a:r>
            <a:endParaRPr lang="en-US" sz="2400" spc="-10" dirty="0">
              <a:latin typeface="游ゴシック"/>
              <a:cs typeface="游ゴシック"/>
            </a:endParaRPr>
          </a:p>
          <a:p>
            <a:pPr marL="12700" marR="248920" algn="just">
              <a:lnSpc>
                <a:spcPts val="2920"/>
              </a:lnSpc>
              <a:spcBef>
                <a:spcPts val="1845"/>
              </a:spcBef>
              <a:buClr>
                <a:srgbClr val="1F4E79"/>
              </a:buClr>
              <a:buSzPct val="96296"/>
              <a:tabLst>
                <a:tab pos="351790" algn="l"/>
              </a:tabLst>
            </a:pPr>
            <a:r>
              <a:rPr lang="en-US" altLang="ja-JP" sz="2400" spc="-10" dirty="0">
                <a:latin typeface="游ゴシック"/>
                <a:cs typeface="游ゴシック"/>
              </a:rPr>
              <a:t>23</a:t>
            </a:r>
            <a:r>
              <a:rPr lang="ja-JP" altLang="en-US" sz="2400" spc="-10" dirty="0">
                <a:latin typeface="游ゴシック"/>
                <a:cs typeface="游ゴシック"/>
              </a:rPr>
              <a:t> </a:t>
            </a:r>
            <a:r>
              <a:rPr sz="2400" spc="-15" dirty="0">
                <a:latin typeface="游ゴシック"/>
                <a:cs typeface="游ゴシック"/>
              </a:rPr>
              <a:t>%)、原疾患では糖尿病性腎症はレシピエ</a:t>
            </a:r>
            <a:r>
              <a:rPr sz="2400" spc="-10" dirty="0">
                <a:latin typeface="游ゴシック"/>
                <a:cs typeface="游ゴシック"/>
              </a:rPr>
              <a:t>ントの</a:t>
            </a:r>
            <a:r>
              <a:rPr lang="en-US" altLang="ja-JP" sz="2400" spc="-10" dirty="0">
                <a:latin typeface="游ゴシック"/>
                <a:cs typeface="游ゴシック"/>
              </a:rPr>
              <a:t>20</a:t>
            </a:r>
            <a:r>
              <a:rPr lang="ja-JP" altLang="en-US" sz="2400" spc="-10" dirty="0">
                <a:latin typeface="游ゴシック"/>
                <a:cs typeface="游ゴシック"/>
              </a:rPr>
              <a:t> </a:t>
            </a:r>
            <a:r>
              <a:rPr sz="2400" spc="-20" dirty="0">
                <a:latin typeface="游ゴシック"/>
                <a:cs typeface="游ゴシック"/>
              </a:rPr>
              <a:t>%</a:t>
            </a:r>
            <a:endParaRPr sz="2400"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r>
              <a:rPr sz="2400" dirty="0" err="1">
                <a:latin typeface="游ゴシック"/>
                <a:cs typeface="游ゴシック"/>
              </a:rPr>
              <a:t>腎移植</a:t>
            </a:r>
            <a:r>
              <a:rPr lang="ja-JP" altLang="en-US" sz="2400" dirty="0">
                <a:latin typeface="游ゴシック"/>
                <a:cs typeface="游ゴシック"/>
              </a:rPr>
              <a:t>後</a:t>
            </a:r>
            <a:r>
              <a:rPr sz="2400" dirty="0" err="1">
                <a:latin typeface="游ゴシック"/>
                <a:cs typeface="游ゴシック"/>
              </a:rPr>
              <a:t>患者生存率</a:t>
            </a:r>
            <a:r>
              <a:rPr sz="2700" dirty="0" err="1">
                <a:latin typeface="游ゴシック"/>
                <a:cs typeface="游ゴシック"/>
              </a:rPr>
              <a:t>・移植腎生着率は向上し、生体・献腎全体で</a:t>
            </a:r>
            <a:r>
              <a:rPr sz="2700" dirty="0">
                <a:latin typeface="游ゴシック"/>
                <a:cs typeface="游ゴシック"/>
              </a:rPr>
              <a:t> </a:t>
            </a:r>
            <a:r>
              <a:rPr sz="2700" spc="-5" dirty="0">
                <a:latin typeface="游ゴシック"/>
                <a:cs typeface="游ゴシック"/>
              </a:rPr>
              <a:t>5</a:t>
            </a:r>
            <a:r>
              <a:rPr sz="2700" dirty="0">
                <a:latin typeface="游ゴシック"/>
                <a:cs typeface="游ゴシック"/>
              </a:rPr>
              <a:t>年生存率</a:t>
            </a:r>
            <a:r>
              <a:rPr lang="en-US" altLang="ja-JP" sz="2700" dirty="0">
                <a:latin typeface="游ゴシック"/>
                <a:cs typeface="游ゴシック"/>
              </a:rPr>
              <a:t>97.2</a:t>
            </a:r>
            <a:r>
              <a:rPr sz="2700" spc="-5" dirty="0">
                <a:latin typeface="游ゴシック"/>
                <a:cs typeface="游ゴシック"/>
              </a:rPr>
              <a:t>%</a:t>
            </a:r>
            <a:r>
              <a:rPr sz="2700" dirty="0">
                <a:latin typeface="游ゴシック"/>
                <a:cs typeface="游ゴシック"/>
              </a:rPr>
              <a:t>・</a:t>
            </a:r>
            <a:r>
              <a:rPr sz="2700" spc="-5" dirty="0">
                <a:latin typeface="游ゴシック"/>
                <a:cs typeface="游ゴシック"/>
              </a:rPr>
              <a:t>1</a:t>
            </a:r>
            <a:r>
              <a:rPr sz="2700" dirty="0">
                <a:latin typeface="游ゴシック"/>
                <a:cs typeface="游ゴシック"/>
              </a:rPr>
              <a:t>0年</a:t>
            </a:r>
            <a:r>
              <a:rPr lang="en-US" altLang="ja-JP" sz="2700" dirty="0">
                <a:latin typeface="游ゴシック"/>
                <a:cs typeface="游ゴシック"/>
              </a:rPr>
              <a:t>90.6</a:t>
            </a:r>
            <a:r>
              <a:rPr sz="2700" dirty="0">
                <a:latin typeface="游ゴシック"/>
                <a:cs typeface="游ゴシック"/>
              </a:rPr>
              <a:t>％、</a:t>
            </a:r>
            <a:r>
              <a:rPr sz="2700" dirty="0" err="1">
                <a:latin typeface="游ゴシック"/>
                <a:cs typeface="游ゴシック"/>
              </a:rPr>
              <a:t>死因は悪性新生物</a:t>
            </a:r>
            <a:r>
              <a:rPr lang="ja-JP" altLang="en-US" sz="2700" dirty="0">
                <a:latin typeface="游ゴシック"/>
                <a:cs typeface="游ゴシック"/>
              </a:rPr>
              <a:t>等</a:t>
            </a:r>
            <a:r>
              <a:rPr sz="2700" dirty="0">
                <a:latin typeface="游ゴシック"/>
                <a:cs typeface="游ゴシック"/>
              </a:rPr>
              <a:t>、移植腎</a:t>
            </a:r>
            <a:r>
              <a:rPr sz="2700" spc="-5" dirty="0">
                <a:latin typeface="游ゴシック"/>
                <a:cs typeface="游ゴシック"/>
              </a:rPr>
              <a:t>5</a:t>
            </a:r>
            <a:r>
              <a:rPr sz="2700" dirty="0">
                <a:latin typeface="游ゴシック"/>
                <a:cs typeface="游ゴシック"/>
              </a:rPr>
              <a:t>年生着率は</a:t>
            </a:r>
            <a:r>
              <a:rPr lang="en-US" altLang="ja-JP" sz="2700" dirty="0">
                <a:latin typeface="游ゴシック"/>
                <a:cs typeface="游ゴシック"/>
              </a:rPr>
              <a:t>93.8</a:t>
            </a:r>
            <a:r>
              <a:rPr sz="2700" spc="-5" dirty="0">
                <a:latin typeface="游ゴシック"/>
                <a:cs typeface="游ゴシック"/>
              </a:rPr>
              <a:t>%</a:t>
            </a:r>
            <a:r>
              <a:rPr lang="ja-JP" altLang="en-US" sz="2700" spc="-5" dirty="0">
                <a:latin typeface="游ゴシック"/>
                <a:cs typeface="游ゴシック"/>
              </a:rPr>
              <a:t>・</a:t>
            </a:r>
            <a:r>
              <a:rPr sz="2700" spc="-5" dirty="0">
                <a:latin typeface="游ゴシック"/>
                <a:cs typeface="游ゴシック"/>
              </a:rPr>
              <a:t>10</a:t>
            </a:r>
            <a:r>
              <a:rPr sz="2700" dirty="0">
                <a:latin typeface="游ゴシック"/>
                <a:cs typeface="游ゴシック"/>
              </a:rPr>
              <a:t>年</a:t>
            </a:r>
            <a:r>
              <a:rPr lang="en-US" altLang="ja-JP" sz="2700" dirty="0">
                <a:latin typeface="游ゴシック"/>
                <a:cs typeface="游ゴシック"/>
              </a:rPr>
              <a:t>86.3</a:t>
            </a:r>
            <a:r>
              <a:rPr sz="2700" spc="-5" dirty="0">
                <a:latin typeface="游ゴシック"/>
                <a:cs typeface="游ゴシック"/>
              </a:rPr>
              <a:t>%</a:t>
            </a:r>
            <a:r>
              <a:rPr sz="2700" dirty="0">
                <a:latin typeface="游ゴシック"/>
                <a:cs typeface="游ゴシック"/>
              </a:rPr>
              <a:t>で、移植腎機能廃</a:t>
            </a:r>
            <a:r>
              <a:rPr sz="2700" spc="-5" dirty="0">
                <a:latin typeface="游ゴシック"/>
                <a:cs typeface="游ゴシック"/>
              </a:rPr>
              <a:t>絶原因は慢性拒絶反応が多数で急性拒絶反応・原疾患再発などで </a:t>
            </a:r>
            <a:r>
              <a:rPr sz="2700" dirty="0" err="1">
                <a:latin typeface="游ゴシック"/>
                <a:cs typeface="游ゴシック"/>
              </a:rPr>
              <a:t>あった</a:t>
            </a:r>
            <a:endParaRPr lang="en-US" sz="2700"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r>
              <a:rPr lang="ja-JP" altLang="en-US" sz="2400" dirty="0">
                <a:latin typeface="游ゴシック"/>
                <a:cs typeface="游ゴシック"/>
              </a:rPr>
              <a:t>献腎移植は、北海道で</a:t>
            </a:r>
            <a:r>
              <a:rPr lang="en-US" altLang="ja-JP" sz="2400" spc="-10" dirty="0">
                <a:latin typeface="游ゴシック"/>
                <a:cs typeface="游ゴシック"/>
              </a:rPr>
              <a:t>2022</a:t>
            </a:r>
            <a:r>
              <a:rPr lang="ja-JP" altLang="en-US" sz="2400" spc="-10" dirty="0">
                <a:latin typeface="游ゴシック"/>
                <a:cs typeface="游ゴシック"/>
              </a:rPr>
              <a:t>・</a:t>
            </a:r>
            <a:r>
              <a:rPr lang="en-US" altLang="ja-JP" sz="2400" spc="-10" dirty="0">
                <a:latin typeface="游ゴシック"/>
                <a:cs typeface="游ゴシック"/>
              </a:rPr>
              <a:t>2023</a:t>
            </a:r>
            <a:r>
              <a:rPr lang="ja-JP" altLang="en-US" sz="2400" spc="-10" dirty="0">
                <a:latin typeface="游ゴシック"/>
                <a:cs typeface="游ゴシック"/>
              </a:rPr>
              <a:t>年それぞれ</a:t>
            </a:r>
            <a:r>
              <a:rPr lang="en-US" altLang="ja-JP" sz="2400" spc="-10" dirty="0">
                <a:latin typeface="游ゴシック"/>
                <a:cs typeface="游ゴシック"/>
              </a:rPr>
              <a:t>4</a:t>
            </a:r>
            <a:r>
              <a:rPr lang="ja-JP" altLang="en-US" sz="2400" spc="-15" dirty="0">
                <a:latin typeface="游ゴシック"/>
                <a:cs typeface="游ゴシック"/>
              </a:rPr>
              <a:t>例のみ</a:t>
            </a:r>
            <a:r>
              <a:rPr lang="ja-JP" altLang="en-US" sz="2400" spc="-20" dirty="0">
                <a:latin typeface="游ゴシック"/>
                <a:cs typeface="游ゴシック"/>
              </a:rPr>
              <a:t>であり、全国的に心</a:t>
            </a:r>
            <a:r>
              <a:rPr lang="ja-JP" altLang="en-US" sz="2400" spc="-10" dirty="0">
                <a:latin typeface="游ゴシック"/>
                <a:cs typeface="游ゴシック"/>
              </a:rPr>
              <a:t>停止後提供が減少傾向である</a:t>
            </a:r>
            <a:endParaRPr lang="ja-JP" altLang="en-US" sz="2400"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r>
              <a:rPr lang="ja-JP" altLang="en-US" sz="2400" spc="-10" dirty="0">
                <a:latin typeface="游ゴシック"/>
                <a:cs typeface="游ゴシック"/>
              </a:rPr>
              <a:t>献腎移植希望登録患者数は、北海道</a:t>
            </a:r>
            <a:r>
              <a:rPr lang="en-US" altLang="ja-JP" sz="2400" spc="-10" dirty="0">
                <a:latin typeface="游ゴシック"/>
                <a:cs typeface="游ゴシック"/>
              </a:rPr>
              <a:t>587</a:t>
            </a:r>
            <a:r>
              <a:rPr lang="ja-JP" altLang="en-US" sz="2400" spc="-10" dirty="0">
                <a:latin typeface="游ゴシック"/>
                <a:cs typeface="游ゴシック"/>
              </a:rPr>
              <a:t>・全国</a:t>
            </a:r>
            <a:r>
              <a:rPr lang="en-US" altLang="ja-JP" sz="2400" spc="-10" dirty="0">
                <a:latin typeface="游ゴシック"/>
                <a:cs typeface="游ゴシック"/>
              </a:rPr>
              <a:t>14,330</a:t>
            </a:r>
            <a:r>
              <a:rPr lang="ja-JP" altLang="en-US" sz="2400" spc="-20" dirty="0">
                <a:latin typeface="游ゴシック"/>
                <a:cs typeface="游ゴシック"/>
              </a:rPr>
              <a:t>名、コロナウイルスパンディミックで一時死後臓器提供提供数が減少したが増加し、</a:t>
            </a:r>
            <a:r>
              <a:rPr lang="ja-JP" altLang="en-US" sz="2400" spc="-15" dirty="0">
                <a:latin typeface="游ゴシック"/>
                <a:cs typeface="游ゴシック"/>
              </a:rPr>
              <a:t>心停止下提供は減少</a:t>
            </a:r>
            <a:endParaRPr lang="en-US" altLang="ja-JP" sz="2400" spc="-15"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r>
              <a:rPr lang="ja-JP" altLang="en-US" sz="2400" spc="-15" dirty="0">
                <a:latin typeface="游ゴシック"/>
                <a:cs typeface="游ゴシック"/>
              </a:rPr>
              <a:t>末期腎不全の根本的治療である腎移植の増加のため献腎移植数の大幅増加が求められる</a:t>
            </a:r>
            <a:endParaRPr lang="en-US" altLang="ja-JP" sz="2400" spc="-15"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endParaRPr lang="en-US" altLang="ja-JP" sz="2400" spc="-20" dirty="0">
              <a:latin typeface="游ゴシック"/>
              <a:cs typeface="游ゴシック"/>
            </a:endParaRPr>
          </a:p>
          <a:p>
            <a:pPr marL="264160" marR="5080" indent="-251460">
              <a:lnSpc>
                <a:spcPct val="90000"/>
              </a:lnSpc>
              <a:spcBef>
                <a:spcPts val="1805"/>
              </a:spcBef>
              <a:buClr>
                <a:srgbClr val="1F4E79"/>
              </a:buClr>
              <a:buSzPct val="96296"/>
              <a:buFont typeface="Wingdings"/>
              <a:buChar char=""/>
              <a:tabLst>
                <a:tab pos="351790" algn="l"/>
              </a:tabLst>
            </a:pPr>
            <a:endParaRPr sz="2700" dirty="0">
              <a:latin typeface="游ゴシック"/>
              <a:cs typeface="游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13874"/>
            <a:ext cx="8856984" cy="1143000"/>
          </a:xfrm>
        </p:spPr>
        <p:txBody>
          <a:bodyPr>
            <a:normAutofit fontScale="90000"/>
          </a:bodyPr>
          <a:lstStyle/>
          <a:p>
            <a:r>
              <a:rPr kumimoji="1" lang="ja-JP" altLang="en-US" dirty="0"/>
              <a:t>北海道：各施設別症例数（生体腎）</a:t>
            </a:r>
          </a:p>
        </p:txBody>
      </p:sp>
      <p:graphicFrame>
        <p:nvGraphicFramePr>
          <p:cNvPr id="4" name="表 3"/>
          <p:cNvGraphicFramePr>
            <a:graphicFrameLocks noGrp="1"/>
          </p:cNvGraphicFramePr>
          <p:nvPr/>
        </p:nvGraphicFramePr>
        <p:xfrm>
          <a:off x="1674914" y="1052736"/>
          <a:ext cx="8928986" cy="4566422"/>
        </p:xfrm>
        <a:graphic>
          <a:graphicData uri="http://schemas.openxmlformats.org/drawingml/2006/table">
            <a:tbl>
              <a:tblPr firstRow="1" bandRow="1">
                <a:tableStyleId>{7DF18680-E054-41AD-8BC1-D1AEF772440D}</a:tableStyleId>
              </a:tblPr>
              <a:tblGrid>
                <a:gridCol w="811726">
                  <a:extLst>
                    <a:ext uri="{9D8B030D-6E8A-4147-A177-3AD203B41FA5}">
                      <a16:colId xmlns:a16="http://schemas.microsoft.com/office/drawing/2014/main" val="548500250"/>
                    </a:ext>
                  </a:extLst>
                </a:gridCol>
                <a:gridCol w="811726">
                  <a:extLst>
                    <a:ext uri="{9D8B030D-6E8A-4147-A177-3AD203B41FA5}">
                      <a16:colId xmlns:a16="http://schemas.microsoft.com/office/drawing/2014/main" val="4188515692"/>
                    </a:ext>
                  </a:extLst>
                </a:gridCol>
                <a:gridCol w="811726">
                  <a:extLst>
                    <a:ext uri="{9D8B030D-6E8A-4147-A177-3AD203B41FA5}">
                      <a16:colId xmlns:a16="http://schemas.microsoft.com/office/drawing/2014/main" val="2901821609"/>
                    </a:ext>
                  </a:extLst>
                </a:gridCol>
                <a:gridCol w="811726">
                  <a:extLst>
                    <a:ext uri="{9D8B030D-6E8A-4147-A177-3AD203B41FA5}">
                      <a16:colId xmlns:a16="http://schemas.microsoft.com/office/drawing/2014/main" val="3846753916"/>
                    </a:ext>
                  </a:extLst>
                </a:gridCol>
                <a:gridCol w="811726">
                  <a:extLst>
                    <a:ext uri="{9D8B030D-6E8A-4147-A177-3AD203B41FA5}">
                      <a16:colId xmlns:a16="http://schemas.microsoft.com/office/drawing/2014/main" val="3660199799"/>
                    </a:ext>
                  </a:extLst>
                </a:gridCol>
                <a:gridCol w="811726">
                  <a:extLst>
                    <a:ext uri="{9D8B030D-6E8A-4147-A177-3AD203B41FA5}">
                      <a16:colId xmlns:a16="http://schemas.microsoft.com/office/drawing/2014/main" val="4019659819"/>
                    </a:ext>
                  </a:extLst>
                </a:gridCol>
                <a:gridCol w="811726">
                  <a:extLst>
                    <a:ext uri="{9D8B030D-6E8A-4147-A177-3AD203B41FA5}">
                      <a16:colId xmlns:a16="http://schemas.microsoft.com/office/drawing/2014/main" val="3470899750"/>
                    </a:ext>
                  </a:extLst>
                </a:gridCol>
                <a:gridCol w="811726">
                  <a:extLst>
                    <a:ext uri="{9D8B030D-6E8A-4147-A177-3AD203B41FA5}">
                      <a16:colId xmlns:a16="http://schemas.microsoft.com/office/drawing/2014/main" val="2302617637"/>
                    </a:ext>
                  </a:extLst>
                </a:gridCol>
                <a:gridCol w="811726">
                  <a:extLst>
                    <a:ext uri="{9D8B030D-6E8A-4147-A177-3AD203B41FA5}">
                      <a16:colId xmlns:a16="http://schemas.microsoft.com/office/drawing/2014/main" val="3241085213"/>
                    </a:ext>
                  </a:extLst>
                </a:gridCol>
                <a:gridCol w="811726">
                  <a:extLst>
                    <a:ext uri="{9D8B030D-6E8A-4147-A177-3AD203B41FA5}">
                      <a16:colId xmlns:a16="http://schemas.microsoft.com/office/drawing/2014/main" val="344506833"/>
                    </a:ext>
                  </a:extLst>
                </a:gridCol>
                <a:gridCol w="811726">
                  <a:extLst>
                    <a:ext uri="{9D8B030D-6E8A-4147-A177-3AD203B41FA5}">
                      <a16:colId xmlns:a16="http://schemas.microsoft.com/office/drawing/2014/main" val="635485412"/>
                    </a:ext>
                  </a:extLst>
                </a:gridCol>
              </a:tblGrid>
              <a:tr h="489999">
                <a:tc>
                  <a:txBody>
                    <a:bodyPr/>
                    <a:lstStyle/>
                    <a:p>
                      <a:pPr algn="ctr" fontAlgn="b"/>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2014</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2017</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2018</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2019</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2020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2021</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2022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2023</a:t>
                      </a:r>
                    </a:p>
                  </a:txBody>
                  <a:tcPr marL="6350" marR="6350" marT="6350" marB="0" anchor="ctr"/>
                </a:tc>
                <a:extLst>
                  <a:ext uri="{0D108BD9-81ED-4DB2-BD59-A6C34878D82A}">
                    <a16:rowId xmlns:a16="http://schemas.microsoft.com/office/drawing/2014/main" val="1513470653"/>
                  </a:ext>
                </a:extLst>
              </a:tr>
              <a:tr h="489999">
                <a:tc>
                  <a:txBody>
                    <a:bodyPr/>
                    <a:lstStyle/>
                    <a:p>
                      <a:pPr algn="ctr" fontAlgn="b"/>
                      <a:r>
                        <a:rPr lang="zh-CN" altLang="en-US" sz="1400" u="none" strike="noStrike" dirty="0">
                          <a:effectLst/>
                          <a:latin typeface="ＭＳ ゴシック" panose="020B0609070205080204" pitchFamily="49" charset="-128"/>
                          <a:ea typeface="ＭＳ ゴシック" panose="020B0609070205080204" pitchFamily="49" charset="-128"/>
                        </a:rPr>
                        <a:t>北海道大学病院</a:t>
                      </a:r>
                      <a:endParaRPr lang="zh-CN"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b"/>
                      <a:r>
                        <a:rPr lang="en-US" altLang="ja-JP" sz="1800" u="none" strike="noStrike" dirty="0">
                          <a:effectLst/>
                        </a:rPr>
                        <a:t>16</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12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10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18</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20</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30</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24</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rPr>
                        <a:t>24</a:t>
                      </a:r>
                    </a:p>
                  </a:txBody>
                  <a:tcPr marL="9525" marR="9525" marT="9525" marB="0" anchor="ctr"/>
                </a:tc>
                <a:extLst>
                  <a:ext uri="{0D108BD9-81ED-4DB2-BD59-A6C34878D82A}">
                    <a16:rowId xmlns:a16="http://schemas.microsoft.com/office/drawing/2014/main" val="1152616831"/>
                  </a:ext>
                </a:extLst>
              </a:tr>
              <a:tr h="489999">
                <a:tc>
                  <a:txBody>
                    <a:bodyPr/>
                    <a:lstStyle/>
                    <a:p>
                      <a:pPr algn="ctr" fontAlgn="b"/>
                      <a:r>
                        <a:rPr lang="zh-CN" altLang="en-US" sz="1400" u="none" strike="noStrike">
                          <a:effectLst/>
                          <a:latin typeface="ＭＳ ゴシック" panose="020B0609070205080204" pitchFamily="49" charset="-128"/>
                          <a:ea typeface="ＭＳ ゴシック" panose="020B0609070205080204" pitchFamily="49" charset="-128"/>
                        </a:rPr>
                        <a:t>札幌医科大学病院</a:t>
                      </a:r>
                      <a:endParaRPr lang="zh-CN" altLang="en-US" sz="1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a:effectLst/>
                        </a:rPr>
                        <a:t>0</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2</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9</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17</a:t>
                      </a:r>
                    </a:p>
                  </a:txBody>
                  <a:tcPr marL="9525" marR="9525" marT="9525" marB="0" anchor="ctr"/>
                </a:tc>
                <a:extLst>
                  <a:ext uri="{0D108BD9-81ED-4DB2-BD59-A6C34878D82A}">
                    <a16:rowId xmlns:a16="http://schemas.microsoft.com/office/drawing/2014/main" val="3085437064"/>
                  </a:ext>
                </a:extLst>
              </a:tr>
              <a:tr h="489999">
                <a:tc>
                  <a:txBody>
                    <a:bodyPr/>
                    <a:lstStyle/>
                    <a:p>
                      <a:pPr algn="ctr" fontAlgn="b"/>
                      <a:r>
                        <a:rPr lang="ja-JP" altLang="en-US" sz="1400" u="none" strike="noStrike" dirty="0">
                          <a:effectLst/>
                          <a:latin typeface="ＭＳ ゴシック" panose="020B0609070205080204" pitchFamily="49" charset="-128"/>
                          <a:ea typeface="ＭＳ ゴシック" panose="020B0609070205080204" pitchFamily="49" charset="-128"/>
                        </a:rPr>
                        <a:t>旭川医科大学病院</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2</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5</a:t>
                      </a:r>
                    </a:p>
                  </a:txBody>
                  <a:tcPr marL="9525" marR="9525" marT="9525" marB="0" anchor="ctr"/>
                </a:tc>
                <a:extLst>
                  <a:ext uri="{0D108BD9-81ED-4DB2-BD59-A6C34878D82A}">
                    <a16:rowId xmlns:a16="http://schemas.microsoft.com/office/drawing/2014/main" val="100338494"/>
                  </a:ext>
                </a:extLst>
              </a:tr>
              <a:tr h="489999">
                <a:tc>
                  <a:txBody>
                    <a:bodyPr/>
                    <a:lstStyle/>
                    <a:p>
                      <a:pPr algn="ctr" fontAlgn="b"/>
                      <a:r>
                        <a:rPr lang="ja-JP" altLang="en-US" sz="1400" u="none" strike="noStrike" dirty="0">
                          <a:effectLst/>
                          <a:latin typeface="ＭＳ ゴシック" panose="020B0609070205080204" pitchFamily="49" charset="-128"/>
                          <a:ea typeface="ＭＳ ゴシック" panose="020B0609070205080204" pitchFamily="49" charset="-128"/>
                        </a:rPr>
                        <a:t>市立札幌病院</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a:effectLst/>
                        </a:rPr>
                        <a:t>36</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35</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37</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44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39</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28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32</a:t>
                      </a:r>
                    </a:p>
                  </a:txBody>
                  <a:tcPr marL="9525" marR="9525" marT="9525" marB="0" anchor="ctr"/>
                </a:tc>
                <a:extLst>
                  <a:ext uri="{0D108BD9-81ED-4DB2-BD59-A6C34878D82A}">
                    <a16:rowId xmlns:a16="http://schemas.microsoft.com/office/drawing/2014/main" val="781850614"/>
                  </a:ext>
                </a:extLst>
              </a:tr>
              <a:tr h="612498">
                <a:tc>
                  <a:txBody>
                    <a:bodyPr/>
                    <a:lstStyle/>
                    <a:p>
                      <a:pPr algn="ctr" fontAlgn="b"/>
                      <a:r>
                        <a:rPr lang="zh-TW" altLang="en-US" sz="1400" u="none" strike="noStrike" dirty="0">
                          <a:effectLst/>
                          <a:latin typeface="ＭＳ ゴシック" panose="020B0609070205080204" pitchFamily="49" charset="-128"/>
                          <a:ea typeface="ＭＳ ゴシック" panose="020B0609070205080204" pitchFamily="49" charset="-128"/>
                        </a:rPr>
                        <a:t>釧路市立釧路総合病院</a:t>
                      </a:r>
                      <a:endParaRPr lang="zh-TW"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dirty="0">
                          <a:effectLst/>
                        </a:rPr>
                        <a:t>3</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3</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8</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2</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extLst>
                  <a:ext uri="{0D108BD9-81ED-4DB2-BD59-A6C34878D82A}">
                    <a16:rowId xmlns:a16="http://schemas.microsoft.com/office/drawing/2014/main" val="4188394642"/>
                  </a:ext>
                </a:extLst>
              </a:tr>
              <a:tr h="489999">
                <a:tc>
                  <a:txBody>
                    <a:bodyPr/>
                    <a:lstStyle/>
                    <a:p>
                      <a:pPr algn="ctr" fontAlgn="b"/>
                      <a:r>
                        <a:rPr lang="ja-JP" altLang="en-US" sz="1400" u="none" strike="noStrike" dirty="0">
                          <a:effectLst/>
                          <a:latin typeface="ＭＳ ゴシック" panose="020B0609070205080204" pitchFamily="49" charset="-128"/>
                          <a:ea typeface="ＭＳ ゴシック" panose="020B0609070205080204" pitchFamily="49" charset="-128"/>
                        </a:rPr>
                        <a:t>札幌北楡病院</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a:effectLst/>
                        </a:rPr>
                        <a:t>20</a:t>
                      </a:r>
                      <a:endPar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11</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8</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12</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12</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14</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16</a:t>
                      </a:r>
                    </a:p>
                  </a:txBody>
                  <a:tcPr marL="9525" marR="9525" marT="9525" marB="0" anchor="ctr"/>
                </a:tc>
                <a:extLst>
                  <a:ext uri="{0D108BD9-81ED-4DB2-BD59-A6C34878D82A}">
                    <a16:rowId xmlns:a16="http://schemas.microsoft.com/office/drawing/2014/main" val="2627841326"/>
                  </a:ext>
                </a:extLst>
              </a:tr>
              <a:tr h="489999">
                <a:tc>
                  <a:txBody>
                    <a:bodyPr/>
                    <a:lstStyle/>
                    <a:p>
                      <a:pPr algn="ctr" fontAlgn="b"/>
                      <a:r>
                        <a:rPr lang="ja-JP" altLang="en-US" sz="1400" u="none" strike="noStrike" dirty="0">
                          <a:effectLst/>
                          <a:latin typeface="ＭＳ ゴシック" panose="020B0609070205080204" pitchFamily="49" charset="-128"/>
                          <a:ea typeface="ＭＳ ゴシック" panose="020B0609070205080204" pitchFamily="49" charset="-128"/>
                        </a:rPr>
                        <a:t>市立旭川病院</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t"/>
                      <a:r>
                        <a:rPr lang="en-US" altLang="ja-JP" sz="1800" u="none" strike="noStrike" dirty="0">
                          <a:effectLst/>
                        </a:rPr>
                        <a:t>2</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u="none" strike="noStrike" dirty="0">
                          <a:effectLst/>
                        </a:rPr>
                        <a:t>3</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t"/>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2</a:t>
                      </a:r>
                    </a:p>
                  </a:txBody>
                  <a:tcPr marL="6350" marR="6350" marT="6350"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3</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5</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tc>
                  <a:txBody>
                    <a:bodyPr/>
                    <a:lstStyle/>
                    <a:p>
                      <a:pPr algn="ctr" fontAlgn="t"/>
                      <a:r>
                        <a:rPr lang="en-US" altLang="ja-JP" sz="1800" b="0" i="0" u="none" strike="noStrike" dirty="0">
                          <a:solidFill>
                            <a:srgbClr val="000000"/>
                          </a:solidFill>
                          <a:effectLst/>
                          <a:latin typeface="+mn-lt"/>
                          <a:ea typeface="ＭＳ Ｐゴシック" panose="020B0600070205080204" pitchFamily="50" charset="-128"/>
                        </a:rPr>
                        <a:t>0</a:t>
                      </a:r>
                    </a:p>
                  </a:txBody>
                  <a:tcPr marL="9525" marR="9525" marT="9525" marB="0" anchor="ctr"/>
                </a:tc>
                <a:extLst>
                  <a:ext uri="{0D108BD9-81ED-4DB2-BD59-A6C34878D82A}">
                    <a16:rowId xmlns:a16="http://schemas.microsoft.com/office/drawing/2014/main" val="1827277896"/>
                  </a:ext>
                </a:extLst>
              </a:tr>
              <a:tr h="489999">
                <a:tc>
                  <a:txBody>
                    <a:bodyPr/>
                    <a:lstStyle/>
                    <a:p>
                      <a:pPr algn="ctr" fontAlgn="b"/>
                      <a:r>
                        <a:rPr lang="ja-JP" altLang="en-US" sz="1400" u="none" strike="noStrike" dirty="0">
                          <a:effectLst/>
                          <a:latin typeface="ＭＳ ゴシック" panose="020B0609070205080204" pitchFamily="49" charset="-128"/>
                          <a:ea typeface="ＭＳ ゴシック" panose="020B0609070205080204" pitchFamily="49" charset="-128"/>
                        </a:rPr>
                        <a:t>砂川市立病院</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ctr" fontAlgn="b"/>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u="none" strike="noStrike" dirty="0">
                          <a:effectLst/>
                        </a:rPr>
                        <a:t>0</a:t>
                      </a:r>
                      <a:endPar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tc>
                <a:tc>
                  <a:txBody>
                    <a:bodyPr/>
                    <a:lstStyle/>
                    <a:p>
                      <a:pPr algn="ctr" fontAlgn="b"/>
                      <a:r>
                        <a:rPr lang="en-US" altLang="ja-JP" sz="1800" b="0" i="0" u="none" strike="noStrike" dirty="0">
                          <a:solidFill>
                            <a:srgbClr val="000000"/>
                          </a:solidFill>
                          <a:effectLst/>
                          <a:latin typeface="Calibri" panose="020F0502020204030204" pitchFamily="34" charset="0"/>
                          <a:ea typeface="ＭＳ Ｐゴシック" panose="020B0600070205080204" pitchFamily="50" charset="-128"/>
                          <a:cs typeface="Calibri" panose="020F0502020204030204" pitchFamily="34" charset="0"/>
                        </a:rPr>
                        <a:t>2</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tc>
                  <a:txBody>
                    <a:bodyPr/>
                    <a:lstStyle/>
                    <a:p>
                      <a:pPr algn="ctr" fontAlgn="b"/>
                      <a:r>
                        <a:rPr lang="en-US" altLang="ja-JP" sz="1800" b="0" i="0" u="none" strike="noStrike" dirty="0">
                          <a:solidFill>
                            <a:srgbClr val="000000"/>
                          </a:solidFill>
                          <a:effectLst/>
                          <a:latin typeface="+mn-lt"/>
                          <a:ea typeface="ＭＳ Ｐゴシック" panose="020B0600070205080204" pitchFamily="50" charset="-128"/>
                          <a:cs typeface="Calibri" panose="020F0502020204030204" pitchFamily="34" charset="0"/>
                        </a:rPr>
                        <a:t>0</a:t>
                      </a:r>
                    </a:p>
                  </a:txBody>
                  <a:tcPr marL="6350" marR="6350" marT="6350" marB="0" anchor="ctr"/>
                </a:tc>
                <a:extLst>
                  <a:ext uri="{0D108BD9-81ED-4DB2-BD59-A6C34878D82A}">
                    <a16:rowId xmlns:a16="http://schemas.microsoft.com/office/drawing/2014/main" val="3478723317"/>
                  </a:ext>
                </a:extLst>
              </a:tr>
            </a:tbl>
          </a:graphicData>
        </a:graphic>
      </p:graphicFrame>
      <p:sp>
        <p:nvSpPr>
          <p:cNvPr id="5" name="テキスト ボックス 4"/>
          <p:cNvSpPr txBox="1"/>
          <p:nvPr/>
        </p:nvSpPr>
        <p:spPr>
          <a:xfrm>
            <a:off x="778214" y="6010794"/>
            <a:ext cx="10826884" cy="369332"/>
          </a:xfrm>
          <a:prstGeom prst="rect">
            <a:avLst/>
          </a:prstGeom>
          <a:noFill/>
        </p:spPr>
        <p:txBody>
          <a:bodyPr wrap="square" rtlCol="0">
            <a:spAutoFit/>
          </a:bodyPr>
          <a:lstStyle/>
          <a:p>
            <a:pPr algn="ctr"/>
            <a:r>
              <a:rPr lang="ja-JP" altLang="en-US" dirty="0"/>
              <a:t>腎移植実施施設は、</a:t>
            </a:r>
            <a:r>
              <a:rPr lang="en-US" altLang="ja-JP" dirty="0"/>
              <a:t>2022</a:t>
            </a:r>
            <a:r>
              <a:rPr lang="ja-JP" altLang="en-US" dirty="0"/>
              <a:t>年</a:t>
            </a:r>
            <a:r>
              <a:rPr lang="en-US" altLang="ja-JP" dirty="0"/>
              <a:t>6</a:t>
            </a:r>
            <a:r>
              <a:rPr lang="ja-JP" altLang="en-US" dirty="0"/>
              <a:t>施設・</a:t>
            </a:r>
            <a:r>
              <a:rPr lang="en-US" altLang="ja-JP" dirty="0"/>
              <a:t>2023</a:t>
            </a:r>
            <a:r>
              <a:rPr lang="ja-JP" altLang="en-US" dirty="0"/>
              <a:t>年は</a:t>
            </a:r>
            <a:r>
              <a:rPr lang="en-US" altLang="ja-JP" dirty="0"/>
              <a:t>5</a:t>
            </a:r>
            <a:r>
              <a:rPr lang="ja-JP" altLang="en-US" dirty="0"/>
              <a:t>施設（献腎は</a:t>
            </a:r>
            <a:r>
              <a:rPr lang="en-US" altLang="ja-JP" dirty="0"/>
              <a:t>2</a:t>
            </a:r>
            <a:r>
              <a:rPr lang="ja-JP" altLang="en-US" dirty="0"/>
              <a:t>年間ともそれぞれ北大</a:t>
            </a:r>
            <a:r>
              <a:rPr lang="en-US" altLang="ja-JP" dirty="0"/>
              <a:t>3</a:t>
            </a:r>
            <a:r>
              <a:rPr lang="ja-JP" altLang="en-US" dirty="0"/>
              <a:t>例・市立札幌</a:t>
            </a:r>
            <a:r>
              <a:rPr lang="en-US" altLang="ja-JP" dirty="0"/>
              <a:t>1</a:t>
            </a:r>
            <a:r>
              <a:rPr lang="ja-JP" altLang="en-US" dirty="0"/>
              <a:t>例）</a:t>
            </a:r>
          </a:p>
        </p:txBody>
      </p:sp>
    </p:spTree>
    <p:extLst>
      <p:ext uri="{BB962C8B-B14F-4D97-AF65-F5344CB8AC3E}">
        <p14:creationId xmlns:p14="http://schemas.microsoft.com/office/powerpoint/2010/main" val="21197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63552" y="23177"/>
            <a:ext cx="8229600" cy="1143000"/>
          </a:xfrm>
        </p:spPr>
        <p:txBody>
          <a:bodyPr/>
          <a:lstStyle/>
          <a:p>
            <a:r>
              <a:rPr kumimoji="1" lang="ja-JP" altLang="en-US" dirty="0"/>
              <a:t>全国：症例数の推移</a:t>
            </a:r>
          </a:p>
        </p:txBody>
      </p:sp>
      <p:sp>
        <p:nvSpPr>
          <p:cNvPr id="5" name="テキスト ボックス 4"/>
          <p:cNvSpPr txBox="1"/>
          <p:nvPr/>
        </p:nvSpPr>
        <p:spPr>
          <a:xfrm>
            <a:off x="3684155" y="6465491"/>
            <a:ext cx="5372295" cy="369332"/>
          </a:xfrm>
          <a:prstGeom prst="rect">
            <a:avLst/>
          </a:prstGeom>
          <a:noFill/>
        </p:spPr>
        <p:txBody>
          <a:bodyPr wrap="square" rtlCol="0">
            <a:spAutoFit/>
          </a:bodyPr>
          <a:lstStyle/>
          <a:p>
            <a:r>
              <a:rPr lang="ja-JP" altLang="en-US" dirty="0"/>
              <a:t>総症例数は、</a:t>
            </a:r>
            <a:r>
              <a:rPr lang="en-US" altLang="ja-JP" dirty="0"/>
              <a:t>2022</a:t>
            </a:r>
            <a:r>
              <a:rPr lang="ja-JP" altLang="en-US" dirty="0"/>
              <a:t>年は</a:t>
            </a:r>
            <a:r>
              <a:rPr lang="en-US" altLang="ja-JP" dirty="0"/>
              <a:t>1,792</a:t>
            </a:r>
            <a:r>
              <a:rPr lang="ja-JP" altLang="en-US" dirty="0"/>
              <a:t>例、</a:t>
            </a:r>
            <a:r>
              <a:rPr lang="en-US" altLang="ja-JP" dirty="0"/>
              <a:t>2023</a:t>
            </a:r>
            <a:r>
              <a:rPr lang="ja-JP" altLang="en-US" dirty="0"/>
              <a:t>年は</a:t>
            </a:r>
            <a:r>
              <a:rPr lang="en-US" altLang="ja-JP" dirty="0"/>
              <a:t>2,001</a:t>
            </a:r>
            <a:r>
              <a:rPr lang="ja-JP" altLang="en-US" dirty="0"/>
              <a:t>例</a:t>
            </a:r>
          </a:p>
        </p:txBody>
      </p:sp>
      <p:graphicFrame>
        <p:nvGraphicFramePr>
          <p:cNvPr id="3" name="グラフ 2">
            <a:extLst>
              <a:ext uri="{FF2B5EF4-FFF2-40B4-BE49-F238E27FC236}">
                <a16:creationId xmlns:a16="http://schemas.microsoft.com/office/drawing/2014/main" id="{363CD61E-D098-4D77-A23D-317C5CF42A92}"/>
              </a:ext>
            </a:extLst>
          </p:cNvPr>
          <p:cNvGraphicFramePr>
            <a:graphicFrameLocks/>
          </p:cNvGraphicFramePr>
          <p:nvPr/>
        </p:nvGraphicFramePr>
        <p:xfrm>
          <a:off x="1775520" y="836712"/>
          <a:ext cx="889248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3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0"/>
            <a:ext cx="8229600" cy="1143000"/>
          </a:xfrm>
        </p:spPr>
        <p:txBody>
          <a:bodyPr/>
          <a:lstStyle/>
          <a:p>
            <a:r>
              <a:rPr kumimoji="1" lang="ja-JP" altLang="en-US" dirty="0"/>
              <a:t>全国：腎移植施設数の推移</a:t>
            </a:r>
          </a:p>
        </p:txBody>
      </p:sp>
      <p:sp>
        <p:nvSpPr>
          <p:cNvPr id="5" name="テキスト ボックス 4"/>
          <p:cNvSpPr txBox="1"/>
          <p:nvPr/>
        </p:nvSpPr>
        <p:spPr>
          <a:xfrm>
            <a:off x="4035957" y="6290359"/>
            <a:ext cx="4120085" cy="646331"/>
          </a:xfrm>
          <a:prstGeom prst="rect">
            <a:avLst/>
          </a:prstGeom>
          <a:noFill/>
        </p:spPr>
        <p:txBody>
          <a:bodyPr wrap="square" rtlCol="0">
            <a:spAutoFit/>
          </a:bodyPr>
          <a:lstStyle/>
          <a:p>
            <a:r>
              <a:rPr lang="ja-JP" altLang="en-US" dirty="0"/>
              <a:t>全国腎移植施設数は、</a:t>
            </a:r>
            <a:r>
              <a:rPr lang="en-US" altLang="ja-JP" dirty="0"/>
              <a:t>3</a:t>
            </a:r>
            <a:r>
              <a:rPr lang="ja-JP" altLang="en-US" dirty="0"/>
              <a:t>年間とも</a:t>
            </a:r>
            <a:r>
              <a:rPr lang="en-US" altLang="ja-JP" dirty="0"/>
              <a:t>138</a:t>
            </a:r>
            <a:r>
              <a:rPr lang="ja-JP" altLang="en-US" dirty="0"/>
              <a:t>例</a:t>
            </a:r>
            <a:endParaRPr lang="en-US" altLang="ja-JP" dirty="0"/>
          </a:p>
          <a:p>
            <a:endParaRPr lang="ja-JP" altLang="en-US" dirty="0"/>
          </a:p>
        </p:txBody>
      </p:sp>
      <p:graphicFrame>
        <p:nvGraphicFramePr>
          <p:cNvPr id="3" name="グラフ 2">
            <a:extLst>
              <a:ext uri="{FF2B5EF4-FFF2-40B4-BE49-F238E27FC236}">
                <a16:creationId xmlns:a16="http://schemas.microsoft.com/office/drawing/2014/main" id="{368DB300-6492-474A-A05F-52FB78C68DB9}"/>
              </a:ext>
            </a:extLst>
          </p:cNvPr>
          <p:cNvGraphicFramePr>
            <a:graphicFrameLocks/>
          </p:cNvGraphicFramePr>
          <p:nvPr/>
        </p:nvGraphicFramePr>
        <p:xfrm>
          <a:off x="1667508" y="817751"/>
          <a:ext cx="8856984"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35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0"/>
            <a:ext cx="8964488" cy="1143000"/>
          </a:xfrm>
        </p:spPr>
        <p:txBody>
          <a:bodyPr>
            <a:noAutofit/>
          </a:bodyPr>
          <a:lstStyle/>
          <a:p>
            <a:r>
              <a:rPr lang="ja-JP" altLang="en-US" sz="3200" dirty="0"/>
              <a:t>北海道：レシピエント平均年齢の推移</a:t>
            </a:r>
          </a:p>
        </p:txBody>
      </p:sp>
      <p:sp>
        <p:nvSpPr>
          <p:cNvPr id="3" name="テキスト ボックス 2"/>
          <p:cNvSpPr txBox="1"/>
          <p:nvPr/>
        </p:nvSpPr>
        <p:spPr>
          <a:xfrm>
            <a:off x="2783633" y="1700808"/>
            <a:ext cx="461665" cy="1080120"/>
          </a:xfrm>
          <a:prstGeom prst="rect">
            <a:avLst/>
          </a:prstGeom>
          <a:noFill/>
        </p:spPr>
        <p:txBody>
          <a:bodyPr vert="eaVert" wrap="square" rtlCol="0">
            <a:spAutoFit/>
          </a:bodyPr>
          <a:lstStyle/>
          <a:p>
            <a:r>
              <a:rPr lang="ja-JP" altLang="en-US" dirty="0"/>
              <a:t>生体腎</a:t>
            </a:r>
          </a:p>
        </p:txBody>
      </p:sp>
      <p:sp>
        <p:nvSpPr>
          <p:cNvPr id="4" name="テキスト ボックス 3"/>
          <p:cNvSpPr txBox="1"/>
          <p:nvPr/>
        </p:nvSpPr>
        <p:spPr>
          <a:xfrm>
            <a:off x="2783633" y="4077072"/>
            <a:ext cx="461665" cy="864096"/>
          </a:xfrm>
          <a:prstGeom prst="rect">
            <a:avLst/>
          </a:prstGeom>
          <a:noFill/>
        </p:spPr>
        <p:txBody>
          <a:bodyPr vert="eaVert" wrap="square" rtlCol="0">
            <a:spAutoFit/>
          </a:bodyPr>
          <a:lstStyle/>
          <a:p>
            <a:r>
              <a:rPr lang="ja-JP" altLang="en-US" dirty="0"/>
              <a:t>献腎</a:t>
            </a:r>
          </a:p>
        </p:txBody>
      </p:sp>
      <p:graphicFrame>
        <p:nvGraphicFramePr>
          <p:cNvPr id="5" name="グラフ 4">
            <a:extLst>
              <a:ext uri="{FF2B5EF4-FFF2-40B4-BE49-F238E27FC236}">
                <a16:creationId xmlns:a16="http://schemas.microsoft.com/office/drawing/2014/main" id="{00000000-0008-0000-0300-000005000000}"/>
              </a:ext>
            </a:extLst>
          </p:cNvPr>
          <p:cNvGraphicFramePr>
            <a:graphicFrameLocks/>
          </p:cNvGraphicFramePr>
          <p:nvPr/>
        </p:nvGraphicFramePr>
        <p:xfrm>
          <a:off x="3213888" y="797831"/>
          <a:ext cx="7202593" cy="2886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000000-0008-0000-0300-00000A000000}"/>
              </a:ext>
            </a:extLst>
          </p:cNvPr>
          <p:cNvGraphicFramePr>
            <a:graphicFrameLocks/>
          </p:cNvGraphicFramePr>
          <p:nvPr/>
        </p:nvGraphicFramePr>
        <p:xfrm>
          <a:off x="3213888" y="3580485"/>
          <a:ext cx="7202593"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F38F7380-9B9A-4474-666C-BBCC68540653}"/>
              </a:ext>
            </a:extLst>
          </p:cNvPr>
          <p:cNvSpPr txBox="1"/>
          <p:nvPr/>
        </p:nvSpPr>
        <p:spPr>
          <a:xfrm>
            <a:off x="3220472" y="6383462"/>
            <a:ext cx="7607036" cy="369332"/>
          </a:xfrm>
          <a:prstGeom prst="rect">
            <a:avLst/>
          </a:prstGeom>
          <a:noFill/>
        </p:spPr>
        <p:txBody>
          <a:bodyPr wrap="square" rtlCol="0">
            <a:spAutoFit/>
          </a:bodyPr>
          <a:lstStyle/>
          <a:p>
            <a:r>
              <a:rPr lang="en-US" altLang="ja-JP" dirty="0"/>
              <a:t> 2023</a:t>
            </a:r>
            <a:r>
              <a:rPr lang="ja-JP" altLang="en-US" dirty="0"/>
              <a:t>年北海道生体腎レシピント</a:t>
            </a:r>
            <a:r>
              <a:rPr lang="en-US" altLang="ja-JP" dirty="0"/>
              <a:t>47.7</a:t>
            </a:r>
            <a:r>
              <a:rPr lang="ja-JP" altLang="en-US" dirty="0"/>
              <a:t>才　全国生体腎</a:t>
            </a:r>
            <a:r>
              <a:rPr lang="en-US" altLang="ja-JP" dirty="0"/>
              <a:t>49.3</a:t>
            </a:r>
            <a:r>
              <a:rPr lang="ja-JP" altLang="en-US" dirty="0"/>
              <a:t>才・献腎</a:t>
            </a:r>
            <a:r>
              <a:rPr lang="en-US" altLang="ja-JP" dirty="0"/>
              <a:t>46.1</a:t>
            </a:r>
            <a:r>
              <a:rPr lang="ja-JP" altLang="en-US" dirty="0"/>
              <a:t>才</a:t>
            </a:r>
          </a:p>
        </p:txBody>
      </p:sp>
    </p:spTree>
    <p:extLst>
      <p:ext uri="{BB962C8B-B14F-4D97-AF65-F5344CB8AC3E}">
        <p14:creationId xmlns:p14="http://schemas.microsoft.com/office/powerpoint/2010/main" val="428419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5520" y="35482"/>
            <a:ext cx="8712968" cy="1143000"/>
          </a:xfrm>
        </p:spPr>
        <p:txBody>
          <a:bodyPr>
            <a:normAutofit/>
          </a:bodyPr>
          <a:lstStyle/>
          <a:p>
            <a:r>
              <a:rPr lang="ja-JP" altLang="en-US" sz="3600" dirty="0"/>
              <a:t>北海道：ドナー平均年齢の推移</a:t>
            </a:r>
          </a:p>
        </p:txBody>
      </p:sp>
      <p:sp>
        <p:nvSpPr>
          <p:cNvPr id="9" name="テキスト ボックス 8"/>
          <p:cNvSpPr txBox="1"/>
          <p:nvPr/>
        </p:nvSpPr>
        <p:spPr>
          <a:xfrm>
            <a:off x="2783633" y="1700808"/>
            <a:ext cx="461665" cy="1080120"/>
          </a:xfrm>
          <a:prstGeom prst="rect">
            <a:avLst/>
          </a:prstGeom>
          <a:noFill/>
        </p:spPr>
        <p:txBody>
          <a:bodyPr vert="eaVert" wrap="square" rtlCol="0">
            <a:spAutoFit/>
          </a:bodyPr>
          <a:lstStyle/>
          <a:p>
            <a:r>
              <a:rPr lang="ja-JP" altLang="en-US" dirty="0"/>
              <a:t>生体腎</a:t>
            </a:r>
          </a:p>
        </p:txBody>
      </p:sp>
      <p:sp>
        <p:nvSpPr>
          <p:cNvPr id="10" name="テキスト ボックス 9"/>
          <p:cNvSpPr txBox="1"/>
          <p:nvPr/>
        </p:nvSpPr>
        <p:spPr>
          <a:xfrm>
            <a:off x="2783633" y="4077072"/>
            <a:ext cx="461665" cy="864096"/>
          </a:xfrm>
          <a:prstGeom prst="rect">
            <a:avLst/>
          </a:prstGeom>
          <a:noFill/>
        </p:spPr>
        <p:txBody>
          <a:bodyPr vert="eaVert" wrap="square" rtlCol="0">
            <a:spAutoFit/>
          </a:bodyPr>
          <a:lstStyle/>
          <a:p>
            <a:r>
              <a:rPr lang="ja-JP" altLang="en-US" dirty="0"/>
              <a:t>献腎</a:t>
            </a:r>
          </a:p>
        </p:txBody>
      </p:sp>
      <p:graphicFrame>
        <p:nvGraphicFramePr>
          <p:cNvPr id="3" name="グラフ 2">
            <a:extLst>
              <a:ext uri="{FF2B5EF4-FFF2-40B4-BE49-F238E27FC236}">
                <a16:creationId xmlns:a16="http://schemas.microsoft.com/office/drawing/2014/main" id="{00000000-0008-0000-0400-000005000000}"/>
              </a:ext>
            </a:extLst>
          </p:cNvPr>
          <p:cNvGraphicFramePr>
            <a:graphicFrameLocks/>
          </p:cNvGraphicFramePr>
          <p:nvPr/>
        </p:nvGraphicFramePr>
        <p:xfrm>
          <a:off x="3245298" y="800230"/>
          <a:ext cx="7243191" cy="2886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a:extLst>
              <a:ext uri="{FF2B5EF4-FFF2-40B4-BE49-F238E27FC236}">
                <a16:creationId xmlns:a16="http://schemas.microsoft.com/office/drawing/2014/main" id="{00000000-0008-0000-0400-000007000000}"/>
              </a:ext>
            </a:extLst>
          </p:cNvPr>
          <p:cNvGraphicFramePr>
            <a:graphicFrameLocks/>
          </p:cNvGraphicFramePr>
          <p:nvPr/>
        </p:nvGraphicFramePr>
        <p:xfrm>
          <a:off x="3245298" y="3573017"/>
          <a:ext cx="7243191" cy="2886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21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9052"/>
            <a:ext cx="9036496" cy="1143000"/>
          </a:xfrm>
        </p:spPr>
        <p:txBody>
          <a:bodyPr>
            <a:noAutofit/>
          </a:bodyPr>
          <a:lstStyle/>
          <a:p>
            <a:r>
              <a:rPr lang="ja-JP" altLang="en-US" sz="3600" dirty="0"/>
              <a:t>全国：ドナー平均年齢の推移</a:t>
            </a:r>
          </a:p>
        </p:txBody>
      </p:sp>
      <p:sp>
        <p:nvSpPr>
          <p:cNvPr id="9" name="テキスト ボックス 8"/>
          <p:cNvSpPr txBox="1"/>
          <p:nvPr/>
        </p:nvSpPr>
        <p:spPr>
          <a:xfrm>
            <a:off x="2135554" y="1728117"/>
            <a:ext cx="461665" cy="1080120"/>
          </a:xfrm>
          <a:prstGeom prst="rect">
            <a:avLst/>
          </a:prstGeom>
          <a:noFill/>
        </p:spPr>
        <p:txBody>
          <a:bodyPr vert="eaVert" wrap="square" rtlCol="0">
            <a:spAutoFit/>
          </a:bodyPr>
          <a:lstStyle/>
          <a:p>
            <a:r>
              <a:rPr lang="ja-JP" altLang="en-US" dirty="0"/>
              <a:t>生体腎</a:t>
            </a:r>
          </a:p>
        </p:txBody>
      </p:sp>
      <p:sp>
        <p:nvSpPr>
          <p:cNvPr id="10" name="テキスト ボックス 9"/>
          <p:cNvSpPr txBox="1"/>
          <p:nvPr/>
        </p:nvSpPr>
        <p:spPr>
          <a:xfrm>
            <a:off x="2135561" y="4077072"/>
            <a:ext cx="461665" cy="864096"/>
          </a:xfrm>
          <a:prstGeom prst="rect">
            <a:avLst/>
          </a:prstGeom>
          <a:noFill/>
        </p:spPr>
        <p:txBody>
          <a:bodyPr vert="eaVert" wrap="square" rtlCol="0">
            <a:spAutoFit/>
          </a:bodyPr>
          <a:lstStyle/>
          <a:p>
            <a:r>
              <a:rPr lang="ja-JP" altLang="en-US" dirty="0"/>
              <a:t>献腎</a:t>
            </a:r>
          </a:p>
        </p:txBody>
      </p:sp>
      <p:sp>
        <p:nvSpPr>
          <p:cNvPr id="7" name="テキスト ボックス 6"/>
          <p:cNvSpPr txBox="1"/>
          <p:nvPr/>
        </p:nvSpPr>
        <p:spPr>
          <a:xfrm>
            <a:off x="2225040" y="6388726"/>
            <a:ext cx="8747760" cy="369332"/>
          </a:xfrm>
          <a:prstGeom prst="rect">
            <a:avLst/>
          </a:prstGeom>
          <a:noFill/>
        </p:spPr>
        <p:txBody>
          <a:bodyPr wrap="square" rtlCol="0">
            <a:spAutoFit/>
          </a:bodyPr>
          <a:lstStyle/>
          <a:p>
            <a:r>
              <a:rPr lang="ja-JP" altLang="en-US" dirty="0"/>
              <a:t>北海道生体</a:t>
            </a:r>
            <a:r>
              <a:rPr lang="en-US" altLang="ja-JP" dirty="0"/>
              <a:t>2023</a:t>
            </a:r>
            <a:r>
              <a:rPr lang="ja-JP" altLang="en-US" dirty="0"/>
              <a:t>年腎ドナー平均年齢</a:t>
            </a:r>
            <a:r>
              <a:rPr lang="en-US" altLang="ja-JP" dirty="0"/>
              <a:t>59.9</a:t>
            </a:r>
            <a:r>
              <a:rPr lang="ja-JP" altLang="en-US" dirty="0"/>
              <a:t>才、全国生体腎ドナー</a:t>
            </a:r>
            <a:r>
              <a:rPr lang="en-US" altLang="ja-JP" dirty="0"/>
              <a:t>58.8</a:t>
            </a:r>
            <a:r>
              <a:rPr lang="ja-JP" altLang="en-US" dirty="0"/>
              <a:t>才・献腎</a:t>
            </a:r>
            <a:r>
              <a:rPr lang="en-US" altLang="ja-JP" dirty="0"/>
              <a:t>41.6</a:t>
            </a:r>
            <a:r>
              <a:rPr lang="ja-JP" altLang="en-US" dirty="0"/>
              <a:t>才</a:t>
            </a:r>
          </a:p>
        </p:txBody>
      </p:sp>
      <p:graphicFrame>
        <p:nvGraphicFramePr>
          <p:cNvPr id="3" name="グラフ 2">
            <a:extLst>
              <a:ext uri="{FF2B5EF4-FFF2-40B4-BE49-F238E27FC236}">
                <a16:creationId xmlns:a16="http://schemas.microsoft.com/office/drawing/2014/main" id="{00000000-0008-0000-0200-000004000000}"/>
              </a:ext>
            </a:extLst>
          </p:cNvPr>
          <p:cNvGraphicFramePr>
            <a:graphicFrameLocks/>
          </p:cNvGraphicFramePr>
          <p:nvPr/>
        </p:nvGraphicFramePr>
        <p:xfrm>
          <a:off x="2597218" y="953351"/>
          <a:ext cx="7963274" cy="2457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00000000-0008-0000-0200-000005000000}"/>
              </a:ext>
            </a:extLst>
          </p:cNvPr>
          <p:cNvGraphicFramePr>
            <a:graphicFrameLocks/>
          </p:cNvGraphicFramePr>
          <p:nvPr/>
        </p:nvGraphicFramePr>
        <p:xfrm>
          <a:off x="2597218" y="3447201"/>
          <a:ext cx="7963274" cy="2905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4917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86</TotalTime>
  <Words>1978</Words>
  <Application>Microsoft Office PowerPoint</Application>
  <PresentationFormat>ワイド画面</PresentationFormat>
  <Paragraphs>653</Paragraphs>
  <Slides>36</Slides>
  <Notes>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ＭＳ Ｐゴシック</vt:lpstr>
      <vt:lpstr>ＭＳ Ｐ明朝</vt:lpstr>
      <vt:lpstr>ＭＳ ゴシック</vt:lpstr>
      <vt:lpstr>游ゴシック</vt:lpstr>
      <vt:lpstr>Yu Gothic Light</vt:lpstr>
      <vt:lpstr>Yu Gothic Light</vt:lpstr>
      <vt:lpstr>游ゴシック Medium</vt:lpstr>
      <vt:lpstr>Arial</vt:lpstr>
      <vt:lpstr>Calibri</vt:lpstr>
      <vt:lpstr>Times New Roman</vt:lpstr>
      <vt:lpstr>Wingdings</vt:lpstr>
      <vt:lpstr>Office テーマ</vt:lpstr>
      <vt:lpstr>PowerPoint プレゼンテーション</vt:lpstr>
      <vt:lpstr>PowerPoint プレゼンテーション</vt:lpstr>
      <vt:lpstr>北海道：最近10年の腎移植症例数の推移</vt:lpstr>
      <vt:lpstr>北海道：各施設別症例数（生体腎）</vt:lpstr>
      <vt:lpstr>全国：症例数の推移</vt:lpstr>
      <vt:lpstr>全国：腎移植施設数の推移</vt:lpstr>
      <vt:lpstr>北海道：レシピエント平均年齢の推移</vt:lpstr>
      <vt:lpstr>北海道：ドナー平均年齢の推移</vt:lpstr>
      <vt:lpstr>全国：ドナー平均年齢の推移</vt:lpstr>
      <vt:lpstr>北海道：ドナーとレシピエントの関係（生体腎）</vt:lpstr>
      <vt:lpstr>北海道：ABO血液型適合度の推移（生体腎）</vt:lpstr>
      <vt:lpstr>北海道：レシピエント原疾患（生体腎）</vt:lpstr>
      <vt:lpstr>北海道：透析療法の有無と種類（生体腎）</vt:lpstr>
      <vt:lpstr>全国：透析療法と種類（生体腎）</vt:lpstr>
      <vt:lpstr>北海道：年代別生存率（全体）</vt:lpstr>
      <vt:lpstr>北海道：年代別生存率（生体腎）</vt:lpstr>
      <vt:lpstr>北海道：年代別生存率（献腎）</vt:lpstr>
      <vt:lpstr>北海道：移植時期別　死因</vt:lpstr>
      <vt:lpstr>全国: 年代別生存率（生体腎）</vt:lpstr>
      <vt:lpstr>全国: 年代別生存率（献腎）</vt:lpstr>
      <vt:lpstr>北海道：年代別生着率（全体）</vt:lpstr>
      <vt:lpstr>北海道：年代別生着率（生体腎）</vt:lpstr>
      <vt:lpstr>北海道：年代別生着率（献腎）</vt:lpstr>
      <vt:lpstr>北海道：移植時期別移植腎機能廃絶理由</vt:lpstr>
      <vt:lpstr>全国: 年代別生着率（生体腎）</vt:lpstr>
      <vt:lpstr>北海道：配偶者間別生着率（2001年～生体腎）</vt:lpstr>
      <vt:lpstr>北海道：配偶者間別生存率（2001年～生体腎）</vt:lpstr>
      <vt:lpstr>北海道：ABO適合度別生存率（2001年～生体腎）</vt:lpstr>
      <vt:lpstr>北海道：ABO適合度別生着率（2001年～生体腎）</vt:lpstr>
      <vt:lpstr>北海道：先行的腎移植別生存率（2001年～生体腎）</vt:lpstr>
      <vt:lpstr>全国：10年間の 献腎移植症例数の推移 （膵腎・肝腎同時移植を含む）</vt:lpstr>
      <vt:lpstr>北海道：10年間の 献腎移植症例数の推移 （膵腎・肝腎同時移植を含む）</vt:lpstr>
      <vt:lpstr>献腎移植希望 登録者数の推移</vt:lpstr>
      <vt:lpstr>PowerPoint プレゼンテーション</vt:lpstr>
      <vt:lpstr>PowerPoint プレゼンテーション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哲夫 平野</dc:creator>
  <cp:lastModifiedBy>哲夫 平野</cp:lastModifiedBy>
  <cp:revision>12</cp:revision>
  <dcterms:created xsi:type="dcterms:W3CDTF">2024-08-18T06:34:24Z</dcterms:created>
  <dcterms:modified xsi:type="dcterms:W3CDTF">2024-09-07T19:37:41Z</dcterms:modified>
</cp:coreProperties>
</file>